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87" r:id="rId3"/>
    <p:sldId id="288" r:id="rId4"/>
    <p:sldId id="301" r:id="rId5"/>
    <p:sldId id="298" r:id="rId6"/>
    <p:sldId id="290" r:id="rId7"/>
    <p:sldId id="302" r:id="rId8"/>
    <p:sldId id="303" r:id="rId9"/>
    <p:sldId id="304" r:id="rId10"/>
    <p:sldId id="306" r:id="rId11"/>
    <p:sldId id="291" r:id="rId12"/>
    <p:sldId id="292" r:id="rId13"/>
    <p:sldId id="293" r:id="rId14"/>
    <p:sldId id="294" r:id="rId15"/>
    <p:sldId id="295" r:id="rId16"/>
    <p:sldId id="296" r:id="rId17"/>
    <p:sldId id="300" r:id="rId18"/>
    <p:sldId id="299" r:id="rId19"/>
    <p:sldId id="271" r:id="rId20"/>
    <p:sldId id="286" r:id="rId21"/>
  </p:sldIdLst>
  <p:sldSz cx="13442950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A1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03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810" y="-162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24" y="22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4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9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99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9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9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7E91E00-00AA-44CD-85D2-07C53925904F}"/>
              </a:ext>
            </a:extLst>
          </p:cNvPr>
          <p:cNvCxnSpPr/>
          <p:nvPr userDrawn="1"/>
        </p:nvCxnSpPr>
        <p:spPr>
          <a:xfrm>
            <a:off x="1393464" y="5044440"/>
            <a:ext cx="70267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39A3E4-FF5E-4845-AADA-48867636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54" y="554649"/>
            <a:ext cx="3337322" cy="6320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E5BE7E-1D07-4301-856A-AB9F06F2D6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64" y="132879"/>
            <a:ext cx="3727067" cy="2054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7F4A6B3-8577-4FB3-83A3-702363C329D9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F94D02-2399-4A44-8D71-41507735A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249AB74-82BB-4FEB-930F-8F8B265106A3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F31B14-A0D4-4880-96FD-A84FF3437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29811" y="334306"/>
            <a:ext cx="4445976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7219" y="334306"/>
            <a:ext cx="13118545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464" y="2352674"/>
            <a:ext cx="11281612" cy="2467209"/>
          </a:xfrm>
        </p:spPr>
        <p:txBody>
          <a:bodyPr anchor="b">
            <a:normAutofit/>
          </a:bodyPr>
          <a:lstStyle>
            <a:lvl1pPr algn="l">
              <a:defRPr sz="6000">
                <a:latin typeface="Fira Sans ExtraLight" panose="020B04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463" y="5374103"/>
            <a:ext cx="11281612" cy="7525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Fira Sans ExtraLight" panose="020B0403050000020004" pitchFamily="34" charset="0"/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7E91E00-00AA-44CD-85D2-07C53925904F}"/>
              </a:ext>
            </a:extLst>
          </p:cNvPr>
          <p:cNvCxnSpPr/>
          <p:nvPr userDrawn="1"/>
        </p:nvCxnSpPr>
        <p:spPr>
          <a:xfrm>
            <a:off x="1393464" y="5044440"/>
            <a:ext cx="70267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239A3E4-FF5E-4845-AADA-48867636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54" y="554649"/>
            <a:ext cx="3337322" cy="6320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E5BE7E-1D07-4301-856A-AB9F06F2D6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64" y="132879"/>
            <a:ext cx="3727067" cy="2054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65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B41F3FB-64A3-4696-B611-F745CAE9C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76225"/>
            <a:ext cx="8505825" cy="1064896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BF333B1-79D5-4EB2-895E-F63952203695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8483DA-64AC-4279-ACE0-1FBF3D9BE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F69ADFB-2699-46CD-9369-3FCF30DEE8B0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7B01AB6-E741-47BA-A35D-6B580E58F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763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>
                <a:latin typeface="Fira Sans ExtraLight" panose="020B0403050000020004" pitchFamily="34" charset="0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>
                <a:latin typeface="Fira Sans ExtraLight" panose="020B0403050000020004" pitchFamily="34" charset="0"/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A1185E-4FED-4A87-A880-E014F6F14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76225"/>
            <a:ext cx="8505825" cy="1064896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898544A-2E2A-4F98-B252-863AF9EAC7EA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599B96B-F047-4889-BAE2-54F0CC085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4001AC0-060C-4F0A-AD1F-914283797009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4D56A7F-7304-404D-ACE2-11D91C83A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22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448CFA6-F40F-4441-8E84-FF13A0A86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76225"/>
            <a:ext cx="8505825" cy="1064896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16038E5-007E-48DB-9EB4-998C04C47B96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C32F64-44EF-478D-A288-2372037D3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B0CFBAD-866B-43CE-91A3-67F9C0019D38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71C5856-23AE-41AD-9FB7-C400B78D25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25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ira Sans ExtraLight" panose="020B0403050000020004" pitchFamily="34" charset="0"/>
              </a:defRPr>
            </a:lvl1pPr>
            <a:lvl2pPr>
              <a:defRPr>
                <a:latin typeface="Fira Sans ExtraLight" panose="020B0403050000020004" pitchFamily="34" charset="0"/>
              </a:defRPr>
            </a:lvl2pPr>
            <a:lvl3pPr>
              <a:defRPr>
                <a:latin typeface="Fira Sans ExtraLight" panose="020B0403050000020004" pitchFamily="34" charset="0"/>
              </a:defRPr>
            </a:lvl3pPr>
            <a:lvl4pPr>
              <a:defRPr>
                <a:latin typeface="Fira Sans ExtraLight" panose="020B0403050000020004" pitchFamily="34" charset="0"/>
              </a:defRPr>
            </a:lvl4pPr>
            <a:lvl5pPr>
              <a:defRPr>
                <a:latin typeface="Fira Sans ExtraLight" panose="020B04030500000200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ira Sans ExtraLight" panose="020B0403050000020004" pitchFamily="34" charset="0"/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7EB5ED-7DFA-489B-84AD-F4B7AF663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76225"/>
            <a:ext cx="8505825" cy="1064896"/>
          </a:xfrm>
        </p:spPr>
        <p:txBody>
          <a:bodyPr>
            <a:normAutofit/>
          </a:bodyPr>
          <a:lstStyle>
            <a:lvl1pPr>
              <a:defRPr sz="2800">
                <a:latin typeface="Fira Sans Book" panose="020B050305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7F4A6B3-8577-4FB3-83A3-702363C329D9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F94D02-2399-4A44-8D71-41507735A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249AB74-82BB-4FEB-930F-8F8B265106A3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F31B14-A0D4-4880-96FD-A84FF3437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64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90FA205-8A18-4E95-A21A-906106BC45B1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32BB5F-5CD5-4312-BA9B-1DC7AEEC6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D54B354-C651-4FAD-8C1F-C54317A3620E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4AE4BA-14C6-4544-B148-E89219899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99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9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99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9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99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99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99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99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35E362E-A976-41B4-A374-EB6F4DAF4F4E}"/>
              </a:ext>
            </a:extLst>
          </p:cNvPr>
          <p:cNvSpPr txBox="1">
            <a:spLocks/>
          </p:cNvSpPr>
          <p:nvPr userDrawn="1"/>
        </p:nvSpPr>
        <p:spPr>
          <a:xfrm>
            <a:off x="647700" y="276225"/>
            <a:ext cx="8505825" cy="106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ira Sans Book" panose="020B0503050000020004" pitchFamily="34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0AD6BD7-13B9-4355-9F8F-CF2E6B0AF4EC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56139F-7B3E-4E4F-AF43-52DCFA3C0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B818C5A-12D7-4129-BDFF-46A5B5BAF600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E2CB0C3-7602-4118-96DA-6B80C12C7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7217" y="1944575"/>
            <a:ext cx="8782260" cy="550291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993529" y="1944575"/>
            <a:ext cx="8782261" cy="550291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BF333B1-79D5-4EB2-895E-F63952203695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08483DA-64AC-4279-ACE0-1FBF3D9BE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F69ADFB-2699-46CD-9369-3FCF30DEE8B0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B01AB6-E741-47BA-A35D-6B580E58F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2802"/>
            <a:ext cx="1209865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9" y="1692533"/>
            <a:ext cx="5939637" cy="7053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9992" indent="0">
              <a:buNone/>
              <a:defRPr sz="2600" b="1"/>
            </a:lvl2pPr>
            <a:lvl3pPr marL="1199985" indent="0">
              <a:buNone/>
              <a:defRPr sz="2400" b="1"/>
            </a:lvl3pPr>
            <a:lvl4pPr marL="1799977" indent="0">
              <a:buNone/>
              <a:defRPr sz="2100" b="1"/>
            </a:lvl4pPr>
            <a:lvl5pPr marL="2399971" indent="0">
              <a:buNone/>
              <a:defRPr sz="2100" b="1"/>
            </a:lvl5pPr>
            <a:lvl6pPr marL="2999963" indent="0">
              <a:buNone/>
              <a:defRPr sz="2100" b="1"/>
            </a:lvl6pPr>
            <a:lvl7pPr marL="3599955" indent="0">
              <a:buNone/>
              <a:defRPr sz="2100" b="1"/>
            </a:lvl7pPr>
            <a:lvl8pPr marL="4199948" indent="0">
              <a:buNone/>
              <a:defRPr sz="2100" b="1"/>
            </a:lvl8pPr>
            <a:lvl9pPr marL="479994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149" y="2397901"/>
            <a:ext cx="5939637" cy="435647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4" y="1692533"/>
            <a:ext cx="5941971" cy="7053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9992" indent="0">
              <a:buNone/>
              <a:defRPr sz="2600" b="1"/>
            </a:lvl2pPr>
            <a:lvl3pPr marL="1199985" indent="0">
              <a:buNone/>
              <a:defRPr sz="2400" b="1"/>
            </a:lvl3pPr>
            <a:lvl4pPr marL="1799977" indent="0">
              <a:buNone/>
              <a:defRPr sz="2100" b="1"/>
            </a:lvl4pPr>
            <a:lvl5pPr marL="2399971" indent="0">
              <a:buNone/>
              <a:defRPr sz="2100" b="1"/>
            </a:lvl5pPr>
            <a:lvl6pPr marL="2999963" indent="0">
              <a:buNone/>
              <a:defRPr sz="2100" b="1"/>
            </a:lvl6pPr>
            <a:lvl7pPr marL="3599955" indent="0">
              <a:buNone/>
              <a:defRPr sz="2100" b="1"/>
            </a:lvl7pPr>
            <a:lvl8pPr marL="4199948" indent="0">
              <a:buNone/>
              <a:defRPr sz="2100" b="1"/>
            </a:lvl8pPr>
            <a:lvl9pPr marL="479994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8834" y="2397901"/>
            <a:ext cx="5941971" cy="4356478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898544A-2E2A-4F98-B252-863AF9EAC7EA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599B96B-F047-4889-BAE2-54F0CC085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4001AC0-060C-4F0A-AD1F-914283797009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D56A7F-7304-404D-ACE2-11D91C83A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16038E5-007E-48DB-9EB4-998C04C47B96}"/>
              </a:ext>
            </a:extLst>
          </p:cNvPr>
          <p:cNvCxnSpPr/>
          <p:nvPr userDrawn="1"/>
        </p:nvCxnSpPr>
        <p:spPr>
          <a:xfrm>
            <a:off x="732492" y="1341120"/>
            <a:ext cx="116420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C32F64-44EF-478D-A288-2372037D3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774" y="363689"/>
            <a:ext cx="885385" cy="57261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B0CFBAD-866B-43CE-91A3-67F9C0019D38}"/>
              </a:ext>
            </a:extLst>
          </p:cNvPr>
          <p:cNvCxnSpPr/>
          <p:nvPr userDrawn="1"/>
        </p:nvCxnSpPr>
        <p:spPr>
          <a:xfrm>
            <a:off x="11876993" y="43227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1C5856-23AE-41AD-9FB7-C400B78D25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3" y="276225"/>
            <a:ext cx="1317141" cy="72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2" cy="64533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8" y="1582265"/>
            <a:ext cx="4422638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99992" indent="0">
              <a:buNone/>
              <a:defRPr sz="1600"/>
            </a:lvl2pPr>
            <a:lvl3pPr marL="1199985" indent="0">
              <a:buNone/>
              <a:defRPr sz="1300"/>
            </a:lvl3pPr>
            <a:lvl4pPr marL="1799977" indent="0">
              <a:buNone/>
              <a:defRPr sz="1200"/>
            </a:lvl4pPr>
            <a:lvl5pPr marL="2399971" indent="0">
              <a:buNone/>
              <a:defRPr sz="1200"/>
            </a:lvl5pPr>
            <a:lvl6pPr marL="2999963" indent="0">
              <a:buNone/>
              <a:defRPr sz="1200"/>
            </a:lvl6pPr>
            <a:lvl7pPr marL="3599955" indent="0">
              <a:buNone/>
              <a:defRPr sz="1200"/>
            </a:lvl7pPr>
            <a:lvl8pPr marL="4199948" indent="0">
              <a:buNone/>
              <a:defRPr sz="1200"/>
            </a:lvl8pPr>
            <a:lvl9pPr marL="479994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4"/>
            <a:ext cx="8065770" cy="62485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4200"/>
            </a:lvl1pPr>
            <a:lvl2pPr marL="599992" indent="0">
              <a:buNone/>
              <a:defRPr sz="3700"/>
            </a:lvl2pPr>
            <a:lvl3pPr marL="1199985" indent="0">
              <a:buNone/>
              <a:defRPr sz="3200"/>
            </a:lvl3pPr>
            <a:lvl4pPr marL="1799977" indent="0">
              <a:buNone/>
              <a:defRPr sz="2600"/>
            </a:lvl4pPr>
            <a:lvl5pPr marL="2399971" indent="0">
              <a:buNone/>
              <a:defRPr sz="2600"/>
            </a:lvl5pPr>
            <a:lvl6pPr marL="2999963" indent="0">
              <a:buNone/>
              <a:defRPr sz="2600"/>
            </a:lvl6pPr>
            <a:lvl7pPr marL="3599955" indent="0">
              <a:buNone/>
              <a:defRPr sz="2600"/>
            </a:lvl7pPr>
            <a:lvl8pPr marL="4199948" indent="0">
              <a:buNone/>
              <a:defRPr sz="2600"/>
            </a:lvl8pPr>
            <a:lvl9pPr marL="479994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800"/>
            </a:lvl1pPr>
            <a:lvl2pPr marL="599992" indent="0">
              <a:buNone/>
              <a:defRPr sz="1600"/>
            </a:lvl2pPr>
            <a:lvl3pPr marL="1199985" indent="0">
              <a:buNone/>
              <a:defRPr sz="1300"/>
            </a:lvl3pPr>
            <a:lvl4pPr marL="1799977" indent="0">
              <a:buNone/>
              <a:defRPr sz="1200"/>
            </a:lvl4pPr>
            <a:lvl5pPr marL="2399971" indent="0">
              <a:buNone/>
              <a:defRPr sz="1200"/>
            </a:lvl5pPr>
            <a:lvl6pPr marL="2999963" indent="0">
              <a:buNone/>
              <a:defRPr sz="1200"/>
            </a:lvl6pPr>
            <a:lvl7pPr marL="3599955" indent="0">
              <a:buNone/>
              <a:defRPr sz="1200"/>
            </a:lvl7pPr>
            <a:lvl8pPr marL="4199948" indent="0">
              <a:buNone/>
              <a:defRPr sz="1200"/>
            </a:lvl8pPr>
            <a:lvl9pPr marL="479994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2802"/>
            <a:ext cx="12098655" cy="1260211"/>
          </a:xfrm>
          <a:prstGeom prst="rect">
            <a:avLst/>
          </a:prstGeom>
        </p:spPr>
        <p:txBody>
          <a:bodyPr vert="horz" lIns="119998" tIns="60000" rIns="119998" bIns="600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9" y="1764295"/>
            <a:ext cx="12098655" cy="4990084"/>
          </a:xfrm>
          <a:prstGeom prst="rect">
            <a:avLst/>
          </a:prstGeom>
        </p:spPr>
        <p:txBody>
          <a:bodyPr vert="horz" lIns="119998" tIns="60000" rIns="119998" bIns="600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8" cy="402567"/>
          </a:xfrm>
          <a:prstGeom prst="rect">
            <a:avLst/>
          </a:prstGeom>
        </p:spPr>
        <p:txBody>
          <a:bodyPr vert="horz" lIns="119998" tIns="60000" rIns="119998" bIns="600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2313-9091-4C76-A5F9-A9D3259EC5F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8" y="7008172"/>
            <a:ext cx="4256934" cy="402567"/>
          </a:xfrm>
          <a:prstGeom prst="rect">
            <a:avLst/>
          </a:prstGeom>
        </p:spPr>
        <p:txBody>
          <a:bodyPr vert="horz" lIns="119998" tIns="60000" rIns="119998" bIns="600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8" cy="402567"/>
          </a:xfrm>
          <a:prstGeom prst="rect">
            <a:avLst/>
          </a:prstGeom>
        </p:spPr>
        <p:txBody>
          <a:bodyPr vert="horz" lIns="119998" tIns="60000" rIns="119998" bIns="600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97" r:id="rId12"/>
    <p:sldLayoutId id="2147483700" r:id="rId13"/>
    <p:sldLayoutId id="2147483701" r:id="rId14"/>
    <p:sldLayoutId id="2147483702" r:id="rId15"/>
    <p:sldLayoutId id="2147483706" r:id="rId16"/>
  </p:sldLayoutIdLst>
  <p:txStyles>
    <p:titleStyle>
      <a:lvl1pPr algn="ctr" defTabSz="119998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9995" indent="-449995" algn="l" defTabSz="119998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988" indent="-374996" algn="l" defTabSz="119998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81" indent="-299997" algn="l" defTabSz="11999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99974" indent="-299997" algn="l" defTabSz="119998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9966" indent="-299997" algn="l" defTabSz="119998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9960" indent="-299997" algn="l" defTabSz="11999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952" indent="-299997" algn="l" defTabSz="11999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9944" indent="-299997" algn="l" defTabSz="11999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9937" indent="-299997" algn="l" defTabSz="119998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92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85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977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971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963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955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948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940" algn="l" defTabSz="11999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58123-9BC8-46D0-AEC1-F3547FAA6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550" y="2690611"/>
            <a:ext cx="12049487" cy="19607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Белл-Ланкастерская школа Ялуторовска и Тобольская Духовная семинария 30-40х гг. XIX в. По воспоминаниям М.С. Знаменского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8D031D-E6BF-45EB-811F-A1BAB0911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387" y="5552187"/>
            <a:ext cx="12297226" cy="122698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 направления подготовки бакалавров «Педагогическое образование», профиль «История,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право» Ибрагимова Алёна и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Шпица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7317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414" y="0"/>
            <a:ext cx="7688536" cy="288509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«..С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начала предметы преподавались: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по гражданской и церковной печати, письмо на грифельных досках и бумаге и 1-я часть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арифметики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9785190234_c5314a748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015" y="725215"/>
            <a:ext cx="5376040" cy="3821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8015" y="4650827"/>
            <a:ext cx="5691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Транспортир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век. Принадлежал декабристу И.Д. Якушкину. Фото из музея  дома декабриста И.Д. Якушкина в Ялуторовске.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55.userapi.com/s/v1/if2/zO3mgSVPPHXMuwmDDgEkvCwRgNrEnxT4svllNOwY8TKLRFDYdhyj4SJcFrHA4s08KEGB3EkVY-SeGW9cWssUQKb1.jpg?size=1000x667&amp;quality=9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296" y="3258206"/>
            <a:ext cx="6054505" cy="40383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2773" y="6279902"/>
            <a:ext cx="556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век.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Принадлежали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декабристу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М.И. Муравьева-Апостола.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 из музея  дома декабриста М.И. Муравьева-Апостола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Ялуторовске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311" y="0"/>
            <a:ext cx="7914290" cy="30112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Знаменский учился в ланкастерской школе под руководством Якушкина и не раз был в числе первых, во главе полукружья, обучая других. Имеемо тут маленький Миша получил начальные сведения по русской истории, по географии, по физиологии и анатомии человека, по русскому языку и арифметике, по ботанике, зоологии, физике и химии. </a:t>
            </a:r>
          </a:p>
        </p:txBody>
      </p:sp>
      <p:pic>
        <p:nvPicPr>
          <p:cNvPr id="4098" name="Picture 2" descr="IMG_5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300" y="2775990"/>
            <a:ext cx="5548149" cy="3698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7869" y="3471479"/>
            <a:ext cx="238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Макет класса  ланкастерской школы для мальчиков (подарок потомка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ялуторовского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купца Н.Я.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Балакшина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mg-fotki.yandex.ru/get/4135/97833783.68/0_8a6b8_1f6227de_XXXL.jpg"/>
          <p:cNvPicPr>
            <a:picLocks noChangeAspect="1" noChangeArrowheads="1"/>
          </p:cNvPicPr>
          <p:nvPr/>
        </p:nvPicPr>
        <p:blipFill>
          <a:blip r:embed="rId3" cstate="print"/>
          <a:srcRect l="8664" t="8672" r="5715" b="3783"/>
          <a:stretch>
            <a:fillRect/>
          </a:stretch>
        </p:blipFill>
        <p:spPr bwMode="auto">
          <a:xfrm>
            <a:off x="8210550" y="0"/>
            <a:ext cx="5232400" cy="756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90900" y="6686332"/>
            <a:ext cx="465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М.С. Знаменского из альбома «От Тобольска до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Обдорска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0123" y="0"/>
            <a:ext cx="9022911" cy="277473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Усвоив весь курс приходской школы, Миша перешел в Ялуторовское уездное училище, где учился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1847 года.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этот период прежние учителя и воспитанники по прежнему заботились о мальчике, следили за его успехами, обучали французскому языку и развивали обнаружившиеся у него способности к рисованию.</a:t>
            </a:r>
          </a:p>
        </p:txBody>
      </p:sp>
      <p:pic>
        <p:nvPicPr>
          <p:cNvPr id="4" name="Рисунок 3" descr="картина1.jpg"/>
          <p:cNvPicPr>
            <a:picLocks noChangeAspect="1"/>
          </p:cNvPicPr>
          <p:nvPr/>
        </p:nvPicPr>
        <p:blipFill>
          <a:blip r:embed="rId2" cstate="print"/>
          <a:srcRect l="14088" t="6283" r="13238" b="10824"/>
          <a:stretch>
            <a:fillRect/>
          </a:stretch>
        </p:blipFill>
        <p:spPr>
          <a:xfrm>
            <a:off x="0" y="1"/>
            <a:ext cx="4133642" cy="628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261100"/>
            <a:ext cx="532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«Вечер у М.И. Муравьева-Апостола в Ялуторовске» Г.М.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Ратанов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рисунка М.С. Знаменского 2007 г. Тюменская область город Ялуторовск. Холст, масло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g-fotki.yandex.ru/get/508799/9416713.102/0_14122e_ae294c5f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3594304"/>
            <a:ext cx="7918450" cy="396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99100" y="2667000"/>
            <a:ext cx="734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«Комната в доме декабриста И.И. Пущина в Ялуторовске»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Конец 1840-х - 1850-е годы. Ксерокопия цветная, по фото с оригинала М.С. Знаменского 1860 Ксерокопия Е.А. Ячменев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5193" y="152400"/>
            <a:ext cx="4555357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Ялуторовского уездного училища в сентябре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1846 года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Миша Знаменский перешел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Тобольскую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духовную семинарию.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Тобольская духовная семин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079500"/>
            <a:ext cx="8286244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1893" y="6571593"/>
            <a:ext cx="562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 Тобольской духовной семинарии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9993" y="1083985"/>
            <a:ext cx="6816666" cy="48924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чеба Михаилу Знаменскому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Тобольской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семинарии давалась тяжело. Именно тогда четырнадцатилетний Михаил понял, что ему священником не быть.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Знаменский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побывал и в роли ученика Фонвизиных. Они жестко и твердо обучали Михаила советским политесам и правилам хорошего тона.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ic.academic.ru/pictures/wiki/files/70/Fonvizina_Na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499" y="0"/>
            <a:ext cx="5746452" cy="756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6000" y="6555389"/>
            <a:ext cx="658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Наталья Дмитриевна Фонвизина. Рисунок М.С. Знаменского. Акварель, 1840-е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524" y="198120"/>
            <a:ext cx="12505776" cy="150970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Фонвизиным после четырех лет обучения в Тобольской семинарии юноша в 1851 году уезжает учиться рисованию в Петербург и в 1853 году снова возвращается в Тобольск.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09. Урок рисования в духовной семина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71" y="1685220"/>
            <a:ext cx="6404586" cy="511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01. Вид на здание Духовной семинарии (со стороны ворот на наб. Обводного канал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552" y="1679575"/>
            <a:ext cx="6342630" cy="5128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5821" y="6939018"/>
            <a:ext cx="618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рисования в Петербургской духовной семинарии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4163" y="6948544"/>
            <a:ext cx="5051550" cy="37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Здание Петербургской духовной семинарии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7071" y="2825706"/>
            <a:ext cx="9938239" cy="22192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становится преподавателем рисования в губернской семинарии, а позже и в Мариинской школе. Рисуя как преподаватель, работая над этническими портретами и местными пейзажами, Знаменский становится известным художником Тобольска, имя которого мы помним и по сей день.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190" y="1935480"/>
            <a:ext cx="12389250" cy="50596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9995" algn="just">
              <a:spcBef>
                <a:spcPts val="0"/>
              </a:spcBef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заключение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хочется отметить, что воспоминания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Михаила Степановича Знаменского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помогают осветить вклад его отца,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Стефана Знаменского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священно служителя, верой и правдой служившего народу, совместно с декабристами сыгравшего большую роль в деле просвещения населения Западной Сибири.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7115" y="3163446"/>
            <a:ext cx="12123682" cy="162077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01F0BC-7E85-4D8F-AF0B-F1FA4DCF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BF167CCF-3E5E-4A4D-9A52-1301F7E44BFB}"/>
              </a:ext>
            </a:extLst>
          </p:cNvPr>
          <p:cNvSpPr txBox="1">
            <a:spLocks/>
          </p:cNvSpPr>
          <p:nvPr/>
        </p:nvSpPr>
        <p:spPr>
          <a:xfrm>
            <a:off x="833058" y="1418522"/>
            <a:ext cx="12031604" cy="576967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 Дружинина «Декабрист Якушкин и его ланкастерская школа», «Ученые записки Московского городского педагогического института» т.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Кафедра истории СССР,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М. 1941 г. См. также Е.П. Оболенский, «Воспоминания об И.Д. Якушкине» в кн. «Декабристы и их время. Труды Московской и Ленинградской секций по изучению декабристов и их времени», т.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М. 1928 г.; Старожил</a:t>
            </a:r>
          </a:p>
          <a:p>
            <a:pPr lvl="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«Послужные формулярные списки» М.С. Знаменского. ЦГЛА, ф. 765, оп. 2, д. № 3.</a:t>
            </a:r>
          </a:p>
          <a:p>
            <a:pPr lvl="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Газета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Тобольские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губернские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ведомомсти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от 14 марта. 1892 г., №11</a:t>
            </a:r>
          </a:p>
          <a:p>
            <a:pPr lvl="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Знаменский М. С. Исторические окрестности Тобольска: Сочинения/Составления тома Ю.Л.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Мандрики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предисловие и примечания В.А. Рогачева. – Тюмень: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СофтДизайн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1997. –  С. 255</a:t>
            </a:r>
          </a:p>
          <a:p>
            <a:pPr lvl="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М.С. Знаменский, Воспоминания и дневники / Сост.,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Текста, предисловие, комментарии Л.П.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Рощевской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сост.,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иллюстр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Е.П.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Швецовой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– Тобольск, 2013. – С. 776: ил.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978 – 5 – 98178 – 057 – 8</a:t>
            </a:r>
          </a:p>
        </p:txBody>
      </p:sp>
    </p:spTree>
    <p:extLst>
      <p:ext uri="{BB962C8B-B14F-4D97-AF65-F5344CB8AC3E}">
        <p14:creationId xmlns="" xmlns:p14="http://schemas.microsoft.com/office/powerpoint/2010/main" val="60723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0400" y="736600"/>
            <a:ext cx="7177689" cy="5892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Он водил дружбу с декабристами, сотрудничал с «Искрой», своими рисованными комиксами вершил революцию. Он писал о Ермаке и был дружен с автором «Конька-Горбунка». И его именем названы улицы в Тобольске. Знакомьтесь — Михаил Степанович Знаменский</a:t>
            </a:r>
            <a:r>
              <a:rPr lang="ru-RU" sz="3700" i="1" dirty="0" smtClean="0">
                <a:latin typeface="+mn-lt"/>
              </a:rPr>
              <a:t>.</a:t>
            </a:r>
            <a:endParaRPr lang="ru-RU" sz="3700" dirty="0">
              <a:latin typeface="+mn-lt"/>
            </a:endParaRPr>
          </a:p>
        </p:txBody>
      </p:sp>
      <p:pic>
        <p:nvPicPr>
          <p:cNvPr id="2050" name="Picture 2" descr="https://www.surwiki.admsurgut.ru/wiki/images/f/f4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237" y="0"/>
            <a:ext cx="5143714" cy="756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19500" y="6591598"/>
            <a:ext cx="683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Фотопортрет М.С. Знаменского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496" y="393701"/>
            <a:ext cx="12703504" cy="65392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Матханова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 П. Авторы и читатели сибирских губернских ведомостей в первые годы их издания // Книжное дело в Сибири (конец XVIII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XX в.). – Новосибирск, 1991. – С. 58.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Отец М.С. Знаменского, Степан Яковлевич, в письме М.А. Фонвизину от 14 мая 1852 г. писал: «Миша от 6 апреля пишет, что по рекомендации Матвея Ивановича познакомился с Николаем Ивановичем Уткиным – художником живописи» (Р. О.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п. 2, №19)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Оттиск из журнала «Искусство» №4 / июль-август / 1958 г. 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Рощевский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«Сибирский художник М.С. Знаменский» 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Рощевский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Воспитанник декабристов художник М.С. Знаменский / под ред. А.А. Сидорова – Тюмень, 1954 г. – С. 146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Старожил. – стр. 280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ЦГЛА, ф. 765, оп.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 №14, л. 2 – рукопись «Мои воспоминания»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Ю.А. Шурин «От Ермака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Оленберга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хроника стольного града» - Тюмень, Сити-пресс, 2010 г. – С. 228</a:t>
            </a:r>
          </a:p>
          <a:p>
            <a:pPr marL="457200" lvl="0" indent="-457200" algn="just">
              <a:lnSpc>
                <a:spcPct val="90000"/>
              </a:lnSpc>
              <a:spcBef>
                <a:spcPts val="1141"/>
              </a:spcBef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Прибыльского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"Колыбель Просвещения" из серии книг История Азиатской России. Тобольск: «Верона». 2000 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100" y="419101"/>
            <a:ext cx="9056852" cy="3327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Михаил Стефанович в городе Кургане,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мая 1833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семье священнослужителя. Его отец – Стефан Яковлевич Знаменский был духовником декабристов, отбывавших ссылку в Тобольске, Кургане и Ялуторовске.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начале 1840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Стефана Яковлевича Знаменского, вместе с семьей переводят с повышением на должность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Фотография, 1869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3834" y="0"/>
            <a:ext cx="3959116" cy="624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44050" y="6360934"/>
            <a:ext cx="389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Фотография Стефана Яковлевича Знаменского, 1869 г.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Сретенский собор Ялуторовска. Фото С.М. Прокудина-Горского 1912 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ретенский собор Ялуторовска. Фото С.М. Прокудина-Горского 1912 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obory.ru/pic/56800/56846_20200801_183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27400"/>
            <a:ext cx="5680433" cy="4233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92801" y="4343400"/>
            <a:ext cx="3314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Ялуторовск, Сретенский собор. Фото 1886 года из коллекции Русского географического общества. Автор Ф.С.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Лахмайер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9600" y="3009900"/>
            <a:ext cx="374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соборного протоирея в город Ялуторовск.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607" y="930166"/>
            <a:ext cx="7614745" cy="463506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i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6700" i="1" dirty="0">
                <a:latin typeface="Times New Roman" pitchFamily="18" charset="0"/>
                <a:cs typeface="Times New Roman" pitchFamily="18" charset="0"/>
              </a:rPr>
              <a:t>нас не терпят! Решено уже и подписано, что мы люди погибшие. Как бы мы ни вели себя хорошо, мы все-таки в их глазах бунтовщики. Если мы даже и молиться богу станем, то поверьте, большинство будет уверено, что мы просим у бога зла </a:t>
            </a:r>
            <a:r>
              <a:rPr lang="ru-RU" sz="6700" i="1" dirty="0" smtClean="0">
                <a:latin typeface="Times New Roman" pitchFamily="18" charset="0"/>
                <a:cs typeface="Times New Roman" pitchFamily="18" charset="0"/>
              </a:rPr>
              <a:t>людям» </a:t>
            </a:r>
            <a:r>
              <a:rPr lang="ru-RU" sz="6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говорил Якушкин </a:t>
            </a:r>
          </a:p>
          <a:p>
            <a:endParaRPr lang="ru-RU" sz="5900" dirty="0"/>
          </a:p>
        </p:txBody>
      </p:sp>
      <p:pic>
        <p:nvPicPr>
          <p:cNvPr id="19458" name="Picture 2" descr="https://upload.wikimedia.org/wikipedia/commons/1/13/Yakushkin_Ivan_Dmitriyevich_1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380" y="283778"/>
            <a:ext cx="5305570" cy="6905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66193" y="6716109"/>
            <a:ext cx="659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 Д. Якушкин, 1823 год. Рисунок Ж.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Вивьена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300" y="0"/>
            <a:ext cx="1644650" cy="736600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 декабриста И.Д. Якушкина в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Ялуторовске»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Полозов</a:t>
            </a:r>
          </a:p>
        </p:txBody>
      </p:sp>
      <p:pic>
        <p:nvPicPr>
          <p:cNvPr id="4" name="Содержимое 3" descr="uxWF_76AcA4hcf2yP8ff4yjpY0e5rvMmj_M7d1M83O-qz_e-e7flraezYDNJM0NedB_YZNrqH-f5A29jRDYPDZ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769"/>
          <a:stretch>
            <a:fillRect/>
          </a:stretch>
        </p:blipFill>
        <p:spPr>
          <a:xfrm>
            <a:off x="0" y="-1"/>
            <a:ext cx="11779006" cy="756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-fotki.yandex.ru/get/404631/199368979.19b/0_26f104_6b4ea52f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600" y="0"/>
            <a:ext cx="4959350" cy="757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041400"/>
            <a:ext cx="8012823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августа 1842 года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Ланкастерскую школу взаимного обучения построили, и в это дело большой вклад внес не только Стефан Знаменский, ставший там официальный руководителем и преподавателем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5469" y="6132334"/>
            <a:ext cx="597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«И.Д. Якушкин и С.Я. Знаменский в ланкастерской школе»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Художник - М.С. Знаменский. Акварель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9055" y="6652862"/>
            <a:ext cx="5686997" cy="908401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Джозеф Ланкастер (25 ноября 1778 - 23 октября 1838)</a:t>
            </a:r>
            <a:endParaRPr lang="ru-RU" sz="2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Joseph_Lancaster_by_John_Hazlit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" y="0"/>
            <a:ext cx="5562600" cy="6749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478593" y="6652862"/>
            <a:ext cx="5715005" cy="9084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Эндрю Белл (27 марта 1753 - 27 </a:t>
            </a:r>
          </a:p>
          <a:p>
            <a:pPr algn="ctr"/>
            <a:r>
              <a:rPr lang="ru-RU" sz="2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января 1832) </a:t>
            </a:r>
            <a:endParaRPr lang="ru-RU" sz="2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Andrew_Bell_1753-18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10590"/>
          <a:stretch>
            <a:fillRect/>
          </a:stretch>
        </p:blipFill>
        <p:spPr>
          <a:xfrm>
            <a:off x="7607545" y="0"/>
            <a:ext cx="5390905" cy="6800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132" y="380563"/>
            <a:ext cx="4846144" cy="6603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9995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И.Д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Якушкин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приступил к выполнению важнейшей задачи: составлению настенных ланкастерских таблиц «вопросов для старшего».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Стефан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Знаменский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переписывал их для употребления в школе,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М.И. Муравьев-Апостол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наклеил их на картон,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Ентальцева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жена декабриста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Ентальцева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вязала шнурки и делала указатели, польский повстанец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Собанский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вытачивал вешалки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79.userapi.com/s/v1/if2/KrEea2NVi-bFWvZGGS4zn1tnFMKH2C6MvfpTLz0nYzcftmv0HJlXlJFPVVRaBcr3ah-djhLbHGU-95MywrqoLr3S.jpg?size=1280x871&amp;quality=9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182" y="993227"/>
            <a:ext cx="7506630" cy="51080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75586" y="6227380"/>
            <a:ext cx="726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М.С. Знаменского из альбома «От Тобольска до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Обдорска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731" y="910023"/>
            <a:ext cx="12044855" cy="3646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999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Вошедши в класс, помолившись Богу и ставши к полукругам, ученики в продолжении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минут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по указанию старшего читали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… После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чего ученики, перешедшие к столам и сидя на скамьях, в продолжение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получаса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писали на грифельных досках тоже самое, что они читали в полукругах и то, что старший диктовал им по своей табличке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1226</Words>
  <Application>Microsoft Office PowerPoint</Application>
  <PresentationFormat>Произвольный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Белл-Ланкастерская школа Ялуторовска и Тобольская Духовная семинария 30-40х гг. XIX в. По воспоминаниям М.С. Знаменского</vt:lpstr>
      <vt:lpstr>Слайд 2</vt:lpstr>
      <vt:lpstr>Слайд 3</vt:lpstr>
      <vt:lpstr>Слайд 4</vt:lpstr>
      <vt:lpstr>«Школа декабриста И.Д. Якушкина в Ялуторовске» Александр Полозов</vt:lpstr>
      <vt:lpstr>Слайд 6</vt:lpstr>
      <vt:lpstr>Слайд 7</vt:lpstr>
      <vt:lpstr>Слайд 8</vt:lpstr>
      <vt:lpstr>Слайд 9</vt:lpstr>
      <vt:lpstr>  «..С начала предметы преподавались: чтение по гражданской и церковной печати, письмо на грифельных досках и бумаге и 1-я часть арифметики…»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Благодарим за внимание!</vt:lpstr>
      <vt:lpstr>Список литературы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Фаттахова Александра Николаевна</dc:creator>
  <cp:lastModifiedBy>Пользователь Windows</cp:lastModifiedBy>
  <cp:revision>73</cp:revision>
  <dcterms:created xsi:type="dcterms:W3CDTF">2017-12-26T09:56:39Z</dcterms:created>
  <dcterms:modified xsi:type="dcterms:W3CDTF">2022-05-22T18:05:28Z</dcterms:modified>
</cp:coreProperties>
</file>