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6" r:id="rId3"/>
    <p:sldId id="265" r:id="rId4"/>
    <p:sldId id="266" r:id="rId5"/>
    <p:sldId id="258" r:id="rId6"/>
    <p:sldId id="259" r:id="rId7"/>
    <p:sldId id="274" r:id="rId8"/>
    <p:sldId id="275" r:id="rId9"/>
    <p:sldId id="281" r:id="rId10"/>
    <p:sldId id="270" r:id="rId11"/>
    <p:sldId id="267" r:id="rId12"/>
    <p:sldId id="268" r:id="rId13"/>
    <p:sldId id="269" r:id="rId14"/>
    <p:sldId id="271" r:id="rId15"/>
    <p:sldId id="273" r:id="rId16"/>
    <p:sldId id="272" r:id="rId17"/>
    <p:sldId id="276" r:id="rId18"/>
    <p:sldId id="277" r:id="rId19"/>
    <p:sldId id="278" r:id="rId20"/>
    <p:sldId id="280" r:id="rId21"/>
    <p:sldId id="260" r:id="rId22"/>
    <p:sldId id="284" r:id="rId23"/>
    <p:sldId id="279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51CAAF-1E2C-4497-B0BE-E1C67CE1F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8EE8CBB-314D-4F2A-9EB4-517E6A740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665366-72F6-40B2-8FD7-A0E46FD7C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0CF1E-3198-40C4-A0E6-199B6E80607A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9DB67F-9315-4B5F-94CC-31D9D2378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1F8841-6A7B-480F-9D8E-839BF365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8C2FB-C08C-4B64-9A2B-E67E0E88E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790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693EC7-0F3B-4AB5-80E9-96F40674A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9B3D0-617C-42DB-B2FA-4954DF787F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17B2AC-625C-4195-87F3-63648ACFC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0CF1E-3198-40C4-A0E6-199B6E80607A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F751A1-26B4-4A98-8E24-F06F78367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6D55FA-5F87-478A-BAD7-03F60CBB1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8C2FB-C08C-4B64-9A2B-E67E0E88E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796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F378403-FB09-4DF4-9209-FA10970704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9367695-3BB4-4FB0-816B-285F767EEC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CE7986-C631-4692-BF91-53E95EDBF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0CF1E-3198-40C4-A0E6-199B6E80607A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599E17-F77E-4373-BB74-223A4379C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95E9A0-716E-4B4E-AAAF-B7D42F62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8C2FB-C08C-4B64-9A2B-E67E0E88E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91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064A1-9451-41A5-B8B6-06403C3BB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EB8298-11A8-4617-910C-BC023E2B0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27E1DC-3167-4A9A-8FF5-67D3F01B7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0CF1E-3198-40C4-A0E6-199B6E80607A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0C9DDA-3E74-41F7-B266-1FCF44B74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30331C-441F-44E5-A8B6-BD50D52D7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8C2FB-C08C-4B64-9A2B-E67E0E88E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331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F7E02-C276-478D-97E4-9ADBA2211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B30514-7976-4084-876A-862FF7A6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2D7E43-F478-4255-AC1D-872B20937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0CF1E-3198-40C4-A0E6-199B6E80607A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DAABAA-4465-408E-9A10-771E46230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DE467D-2960-417A-8CDE-3B4434411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8C2FB-C08C-4B64-9A2B-E67E0E88E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07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676F57-B246-4DAD-8026-A02864468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5A1E7E-7E88-43C7-8BEF-5BE0C4D0C9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F67805-6AB9-4103-BD76-73431F8A1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5BDAE8-05A5-4407-A2DE-B5B9D81B9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0CF1E-3198-40C4-A0E6-199B6E80607A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370C19-9360-44AE-BF01-50BF7DD26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7E5072-1E82-47CD-82CD-19013548D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8C2FB-C08C-4B64-9A2B-E67E0E88E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400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19F1AA-13F2-4DBF-8997-E16DCD822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B11765-04DB-43FE-8E59-FA46FD064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FAE9A6-5F33-4E7A-A80B-1E0F99139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24998C7-484F-411B-A21C-8EEFA1B7F5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420083D-B47C-46E1-9216-597E26D0D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AAD48E9-1016-4579-9ECD-F0BAD9049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0CF1E-3198-40C4-A0E6-199B6E80607A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2818332-494C-496F-83D3-A7189D6FB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8F77D71-834E-4A66-B61F-867471B31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8C2FB-C08C-4B64-9A2B-E67E0E88E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075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BD254-5C0C-4CE4-B95B-987DCB9F9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F25CB4-1214-4DFD-85AC-201A1FBE8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0CF1E-3198-40C4-A0E6-199B6E80607A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57C076-67E5-4E38-AC7B-FF88B864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F9E8EC-8039-4627-80FD-008870506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8C2FB-C08C-4B64-9A2B-E67E0E88E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721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FBC31F5-F926-45B7-81C5-760725758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0CF1E-3198-40C4-A0E6-199B6E80607A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6F1FDA-967C-475C-9529-102254692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45E987-E56C-4132-A027-ED0B992BA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8C2FB-C08C-4B64-9A2B-E67E0E88E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270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F659C4-AFC0-407F-AFC5-6081A3B9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6BBC78-C7E9-47BD-B711-D402C51C2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184E4DE-B7C8-48E0-90D1-E72248161D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56227F-EFB0-4D7B-B5BE-FFEC74CFF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0CF1E-3198-40C4-A0E6-199B6E80607A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7A8E9C-AF7D-43FA-A0A7-36924F4D0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C3B05D-107D-48AD-AB00-A6D50095A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8C2FB-C08C-4B64-9A2B-E67E0E88E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283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304615-D1E7-4A52-880F-BA90E3B3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D80C71-3EC0-4AC5-8ED0-3E426BAC0B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49A919-1F38-4479-840C-2B7929D53C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D13EC7-D1C8-4CF5-B031-0BAC766E8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0CF1E-3198-40C4-A0E6-199B6E80607A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9A09F0-E061-4362-8C8E-C37519521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9AC9F4-C7C1-4CD7-AC96-77783920C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8C2FB-C08C-4B64-9A2B-E67E0E88E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684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716D0B-EED9-4316-844D-12C1904E3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B13FA8-CC3C-41B7-A082-F10DBE109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6B3AF3-58EB-41A1-B80F-2E8CFBE244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0CF1E-3198-40C4-A0E6-199B6E80607A}" type="datetimeFigureOut">
              <a:rPr lang="ru-RU" smtClean="0"/>
              <a:t>16.09.2020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37D12-5487-496E-942F-3103583B5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B47A71-200E-43FB-A7B1-567AD9C2E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8C2FB-C08C-4B64-9A2B-E67E0E88E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44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nsk.bitrix24.site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92.255.196.47:8000/?cat=1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coreapp.ai/app/player/lesson/5ef446a09a07a0a345fbd94e" TargetMode="External"/><Relationship Id="rId3" Type="http://schemas.openxmlformats.org/officeDocument/2006/relationships/hyperlink" Target="https://coreapp.ai/app/preview/lesson/5ee87063cb541320be5e41a2" TargetMode="External"/><Relationship Id="rId7" Type="http://schemas.openxmlformats.org/officeDocument/2006/relationships/hyperlink" Target="https://coreapp.ai/app/preview/lesson/5ef43dd8cb5413670a14cce3" TargetMode="External"/><Relationship Id="rId2" Type="http://schemas.openxmlformats.org/officeDocument/2006/relationships/hyperlink" Target="https://coreapp.ai/app/preview/lesson/5edd0f73cb54134c940912d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reapp.ai/app/player/lesson/5ef43bbe9a07a0a345fbd905" TargetMode="External"/><Relationship Id="rId5" Type="http://schemas.openxmlformats.org/officeDocument/2006/relationships/hyperlink" Target="https://coreapp.ai/app/preview/lesson/5eefc795cb54133c3c7a4e92" TargetMode="External"/><Relationship Id="rId4" Type="http://schemas.openxmlformats.org/officeDocument/2006/relationships/hyperlink" Target="https://coreapp.ai/app/player/lesson/5eef99bbe4f9686e4c385bfb" TargetMode="External"/><Relationship Id="rId9" Type="http://schemas.openxmlformats.org/officeDocument/2006/relationships/hyperlink" Target="https://coreapp.ai/app/preview/lesson/5ef44e18cb54136b790dcbb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2383150"/>
            <a:ext cx="4001044" cy="4337809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68037" y="2257834"/>
            <a:ext cx="10895156" cy="275045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образовательного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контента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планиметрии для подготовки к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ГИА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конструктора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интерактивных уроков CORE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24722" y="506416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"Нужно, чтобы дети, по возможности,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учились самостоятельно, а учитель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руководил этим самостоятельным процессом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давал для него материал"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К.Д. Ушинский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98" y="175320"/>
            <a:ext cx="4267198" cy="10088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87296" y="1240088"/>
            <a:ext cx="2324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002060"/>
                </a:solidFill>
              </a:rPr>
              <a:t>Проект</a:t>
            </a:r>
            <a:endParaRPr lang="ru-RU" sz="5400" b="1" dirty="0">
              <a:ln/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651" y="175321"/>
            <a:ext cx="2104941" cy="189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2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2" y="2629972"/>
            <a:ext cx="5583382" cy="4089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789"/>
            <a:ext cx="12192000" cy="74852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ДОСТУПА УЧЕНИКА К УРОКАМ НА САЙТЕ ПРОЕКТА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764310"/>
            <a:ext cx="11202561" cy="5412653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получения доступа к урокам проекта необходимо зайти на сайт </a:t>
            </a:r>
            <a:r>
              <a:rPr lang="en-US" dirty="0">
                <a:hlinkClick r:id="rId3"/>
              </a:rPr>
              <a:t>https://digitalnsk.bitrix24.site/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Перейти в рубрику «Подготовка к ОГЭ»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«Подготовка к ЕГЭ»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  Выбрать необходимый урок.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738" y="3833025"/>
            <a:ext cx="999831" cy="9022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774" y="3038129"/>
            <a:ext cx="5854556" cy="3394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2" y="2690456"/>
            <a:ext cx="5583382" cy="4089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479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1180"/>
            <a:ext cx="10515600" cy="56313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ДОСТУПА УЧЕНИКА К УРОКАМ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764310"/>
            <a:ext cx="10515600" cy="541265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Для получения доступа к урокам проекта необходимо зайти на сайт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http://92.255.196.47:8000/?cat=12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Перейти в рубрику «Геометрия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MIX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-9»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«Геометрия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MIX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-11»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Выбрать необходимый урок. В адресной строке браузера вводим ссылку для доступа урока на онлайн-платформе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09" y="3075709"/>
            <a:ext cx="9080512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0930" y="5837807"/>
            <a:ext cx="999831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9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86584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Войти без регистрации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В появившемся окне вводим фамилию и нажимаем копку «Перейти в урок»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53" y="1881805"/>
            <a:ext cx="8179330" cy="4685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453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345" y="498763"/>
            <a:ext cx="10910455" cy="1717963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Урок включает в себя теоретический материал и задания, которые Вам необходимо выполнить. </a:t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После того, как  изучили теоретический материал, выполнили все задания и прикрепили при необходимости файлы с выполненной работой, нажать на кнопку «Завершить урок».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5" y="2660073"/>
            <a:ext cx="6407073" cy="3829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823" y="3324443"/>
            <a:ext cx="4353359" cy="1854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366" y="5448819"/>
            <a:ext cx="1456868" cy="131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4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5" y="152401"/>
            <a:ext cx="11173691" cy="81741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пользоваться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уроками учителям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0328" y="969819"/>
            <a:ext cx="11007436" cy="58881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Откройте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урок, кликнув 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ссылке для учителя в Приложении 1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добавьте его к себе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аккаунт на платформе,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нажав кнопку «Добавить в мои уроки».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можете редактировать урок, добавлять собственные материалы и наработки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Поделитесь интерактивным уроком с учениками, нажав в CORE кнопку «Поделиться уроком». Теперь дети,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введя 4-значный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ссылку,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смогут пройти задания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 результатов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Зайдите в CORE в раздел «Результаты прохождения». Здесь вы можете отслеживать прогресс всего класса и каждого отдельного ученика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6" y="5845748"/>
            <a:ext cx="999831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9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3062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637309" y="1569660"/>
          <a:ext cx="11235603" cy="527443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646055">
                  <a:extLst>
                    <a:ext uri="{9D8B030D-6E8A-4147-A177-3AD203B41FA5}">
                      <a16:colId xmlns:a16="http://schemas.microsoft.com/office/drawing/2014/main" val="3069966390"/>
                    </a:ext>
                  </a:extLst>
                </a:gridCol>
                <a:gridCol w="5589548">
                  <a:extLst>
                    <a:ext uri="{9D8B030D-6E8A-4147-A177-3AD203B41FA5}">
                      <a16:colId xmlns:a16="http://schemas.microsoft.com/office/drawing/2014/main" val="4073088525"/>
                    </a:ext>
                  </a:extLst>
                </a:gridCol>
              </a:tblGrid>
              <a:tr h="3082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Ссылка для ученика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Ссылка для учителя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1555730"/>
                  </a:ext>
                </a:extLst>
              </a:tr>
              <a:tr h="12331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6. Профильный уровень. Центральные и вписанные углы.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https://coreapp.ai/app/preview/lesson/5edd0f73cb54134c940912d3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6. Профильный уровень. Центральные и вписанные углы.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https://coreapp.ai/app/preview/lesson/5ee87063cb541320be5e41a2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7238028"/>
                  </a:ext>
                </a:extLst>
              </a:tr>
              <a:tr h="12933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6. Профильный уровень. Касательная, хорда, секущая     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https://</a:t>
                      </a:r>
                      <a:r>
                        <a:rPr lang="ru-RU" sz="2000" u="sng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coreapp.ai/app/player/lesson/5eef99bbe4f9686e4c385bfb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6. Профильный уровень. Касательная, хорда, секущая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https://coreapp.ai/app/preview/lesson/5eefc795cb54133c3c7a4e92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1487461"/>
                  </a:ext>
                </a:extLst>
              </a:tr>
              <a:tr h="12331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6. Профильный уровень. Параллелограммы.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sng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https://coreapp.ai/app/player/lesson/5ef43bbe9a07a0a345fbd905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6. Профильный уровень. Параллелограммы.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https://coreapp.ai/app/preview/lesson/5ef43dd8cb5413670a14cce3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3096587"/>
                  </a:ext>
                </a:extLst>
              </a:tr>
              <a:tr h="10346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6. Профильный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уровень. Трапеция.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8"/>
                        </a:rPr>
                        <a:t>https://coreapp.ai/app/player/lesson/5ef446a09a07a0a345fbd94e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6. Профильный </a:t>
                      </a:r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уровень. Трапеция.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u="sng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9"/>
                        </a:rPr>
                        <a:t>https://coreapp.ai/app/preview/lesson/5ef44e18cb54136b790dcbb2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3320083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37309" y="0"/>
            <a:ext cx="110109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Приложение 1.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Образовательный контент по планиметрии для подготовки к ГИА с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помощью конструктора интерактивных уроков CORE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Ссылки на курс Геометрия </a:t>
            </a:r>
            <a:r>
              <a:rPr kumimoji="0" lang="en-US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MIX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-11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4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5" y="152401"/>
            <a:ext cx="12025745" cy="1538288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оценке работы учащихся на станции онлайн-работы есть возможность обзора деятельности каждого учащегося в разделе «статистика» в редакторе Конструктора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646" y="1797122"/>
            <a:ext cx="6540645" cy="4933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4344" y="5073002"/>
            <a:ext cx="1837078" cy="1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3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414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реализации проекта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52400" y="706584"/>
          <a:ext cx="11651672" cy="6022892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142725">
                  <a:extLst>
                    <a:ext uri="{9D8B030D-6E8A-4147-A177-3AD203B41FA5}">
                      <a16:colId xmlns:a16="http://schemas.microsoft.com/office/drawing/2014/main" val="1840824106"/>
                    </a:ext>
                  </a:extLst>
                </a:gridCol>
                <a:gridCol w="2457487">
                  <a:extLst>
                    <a:ext uri="{9D8B030D-6E8A-4147-A177-3AD203B41FA5}">
                      <a16:colId xmlns:a16="http://schemas.microsoft.com/office/drawing/2014/main" val="297987411"/>
                    </a:ext>
                  </a:extLst>
                </a:gridCol>
                <a:gridCol w="5809580">
                  <a:extLst>
                    <a:ext uri="{9D8B030D-6E8A-4147-A177-3AD203B41FA5}">
                      <a16:colId xmlns:a16="http://schemas.microsoft.com/office/drawing/2014/main" val="1351252289"/>
                    </a:ext>
                  </a:extLst>
                </a:gridCol>
                <a:gridCol w="2241880">
                  <a:extLst>
                    <a:ext uri="{9D8B030D-6E8A-4147-A177-3AD203B41FA5}">
                      <a16:colId xmlns:a16="http://schemas.microsoft.com/office/drawing/2014/main" val="2290972836"/>
                    </a:ext>
                  </a:extLst>
                </a:gridCol>
              </a:tblGrid>
              <a:tr h="715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этапа работы над проектом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в рамках этапа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/>
                </a:tc>
                <a:extLst>
                  <a:ext uri="{0D108BD9-81ED-4DB2-BD59-A6C34878D82A}">
                    <a16:rowId xmlns:a16="http://schemas.microsoft.com/office/drawing/2014/main" val="1493377554"/>
                  </a:ext>
                </a:extLst>
              </a:tr>
              <a:tr h="1192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Поисковый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Моделирование желаемой ситуации,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потребности в информации, сбор и изучение информации, формулировка и анализ проблемы, анализ имеющейся по проблеме информации.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Апрель-май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уч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год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/>
                </a:tc>
                <a:extLst>
                  <a:ext uri="{0D108BD9-81ED-4DB2-BD59-A6C34878D82A}">
                    <a16:rowId xmlns:a16="http://schemas.microsoft.com/office/drawing/2014/main" val="1727951076"/>
                  </a:ext>
                </a:extLst>
              </a:tr>
              <a:tr h="14304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Аналитический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Постановка цели проекта,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 проекта,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определение способа разрешения проблемы, анализ рисков,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составление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плана реализации проекта,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ресурсов, планирование продукта.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год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/>
                </a:tc>
                <a:extLst>
                  <a:ext uri="{0D108BD9-81ED-4DB2-BD59-A6C34878D82A}">
                    <a16:rowId xmlns:a16="http://schemas.microsoft.com/office/drawing/2014/main" val="1839455460"/>
                  </a:ext>
                </a:extLst>
              </a:tr>
              <a:tr h="715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плана работ,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текущий контроль.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Июнь-июль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 уч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год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/>
                </a:tc>
                <a:extLst>
                  <a:ext uri="{0D108BD9-81ED-4DB2-BD59-A6C34878D82A}">
                    <a16:rowId xmlns:a16="http://schemas.microsoft.com/office/drawing/2014/main" val="2959145770"/>
                  </a:ext>
                </a:extLst>
              </a:tr>
              <a:tr h="9536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Презентационный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Предварительная оценка продукта,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планирование презентации и подготовка презентационных материалов, презентация продукта.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Август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уч.год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/>
                </a:tc>
                <a:extLst>
                  <a:ext uri="{0D108BD9-81ED-4DB2-BD59-A6C34878D82A}">
                    <a16:rowId xmlns:a16="http://schemas.microsoft.com/office/drawing/2014/main" val="2639832794"/>
                  </a:ext>
                </a:extLst>
              </a:tr>
              <a:tr h="7152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Контрольный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результатов выполнения проекта, защита продукта, оценка продвижения.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Сентябрь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уч.год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76" marR="50676" marT="0" marB="0"/>
                </a:tc>
                <a:extLst>
                  <a:ext uri="{0D108BD9-81ED-4DB2-BD59-A6C34878D82A}">
                    <a16:rowId xmlns:a16="http://schemas.microsoft.com/office/drawing/2014/main" val="5182694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100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59686" y="3311088"/>
            <a:ext cx="11651669" cy="16005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ГИА по планиметрии</a:t>
            </a:r>
            <a:b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онлайн-платформы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рекомендации)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15355" y="531666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"Нужно, чтобы дети, по возможности,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учились самостоятельно, а учитель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руководил этим самостоятельным процессом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давал для него материал"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К.Д. Ушинский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98" y="175320"/>
            <a:ext cx="4267198" cy="6440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0098" y="1070654"/>
            <a:ext cx="1169125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FF0000"/>
                </a:solidFill>
              </a:rPr>
              <a:t>Создание методички по применению продукта</a:t>
            </a:r>
            <a:endParaRPr lang="en-US" sz="5400" b="1" dirty="0" smtClean="0">
              <a:ln/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20098" y="2043182"/>
            <a:ext cx="3696245" cy="46516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4862" y="34441"/>
            <a:ext cx="1396493" cy="126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8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7017" y="0"/>
            <a:ext cx="4611189" cy="13255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Instagram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41" y="259306"/>
            <a:ext cx="2884714" cy="63031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140" y="206398"/>
            <a:ext cx="2851722" cy="6356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611" y="1521674"/>
            <a:ext cx="2736853" cy="50407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731" y="1521674"/>
            <a:ext cx="2638562" cy="50407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433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F6D3C3-A579-4AFD-B77C-DE85D38BDE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05" t="15941" r="30417" b="76512"/>
          <a:stretch/>
        </p:blipFill>
        <p:spPr>
          <a:xfrm>
            <a:off x="116378" y="157248"/>
            <a:ext cx="12075621" cy="11894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63B0FC-D77E-4B6C-9DE7-82B556C4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64" t="25793" r="19273" b="63298"/>
          <a:stretch/>
        </p:blipFill>
        <p:spPr>
          <a:xfrm>
            <a:off x="365768" y="5839097"/>
            <a:ext cx="10802976" cy="9780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27" y="1763485"/>
            <a:ext cx="3538237" cy="3179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5921414"/>
              </p:ext>
            </p:extLst>
          </p:nvPr>
        </p:nvGraphicFramePr>
        <p:xfrm>
          <a:off x="4056612" y="1214845"/>
          <a:ext cx="7882839" cy="431472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882839">
                  <a:extLst>
                    <a:ext uri="{9D8B030D-6E8A-4147-A177-3AD203B41FA5}">
                      <a16:colId xmlns:a16="http://schemas.microsoft.com/office/drawing/2014/main" val="2722501722"/>
                    </a:ext>
                  </a:extLst>
                </a:gridCol>
              </a:tblGrid>
              <a:tr h="4314723">
                <a:tc>
                  <a:txBody>
                    <a:bodyPr/>
                    <a:lstStyle/>
                    <a:p>
                      <a:pPr marL="0" lvl="0" indent="0" algn="ctr">
                        <a:buFontTx/>
                        <a:buNone/>
                      </a:pPr>
                      <a:endParaRPr lang="ru-RU" sz="2000" u="none" strike="noStrike" kern="1200" dirty="0" smtClean="0">
                        <a:effectLst/>
                      </a:endParaRPr>
                    </a:p>
                    <a:p>
                      <a:pPr marL="0" lvl="0" indent="0" algn="ctr">
                        <a:buFontTx/>
                        <a:buNone/>
                      </a:pPr>
                      <a:r>
                        <a:rPr lang="ru-RU" sz="2800" u="none" strike="noStrike" kern="1200" dirty="0" smtClean="0">
                          <a:effectLst/>
                        </a:rPr>
                        <a:t>Команда</a:t>
                      </a:r>
                      <a:r>
                        <a:rPr lang="ru-RU" sz="2800" u="none" strike="noStrike" kern="1200" baseline="0" dirty="0" smtClean="0">
                          <a:effectLst/>
                        </a:rPr>
                        <a:t> «</a:t>
                      </a:r>
                      <a:r>
                        <a:rPr lang="en-US" sz="2800" u="none" strike="noStrike" kern="1200" dirty="0" smtClean="0">
                          <a:effectLst/>
                        </a:rPr>
                        <a:t>Digital</a:t>
                      </a:r>
                      <a:r>
                        <a:rPr lang="ru-RU" sz="2800" u="none" strike="noStrike" kern="1200" dirty="0" smtClean="0">
                          <a:effectLst/>
                        </a:rPr>
                        <a:t>» город Ноябрьск ЯНАО</a:t>
                      </a:r>
                      <a:endParaRPr lang="ru-RU" sz="2800" dirty="0" smtClean="0"/>
                    </a:p>
                    <a:p>
                      <a:pPr marL="514350" lvl="0" indent="-514350">
                        <a:buFont typeface="+mj-lt"/>
                        <a:buAutoNum type="arabicPeriod"/>
                      </a:pPr>
                      <a:endParaRPr lang="ru-RU" sz="1800" dirty="0" smtClean="0"/>
                    </a:p>
                    <a:p>
                      <a:pPr marL="514350" lvl="0" indent="-514350">
                        <a:buFont typeface="+mj-lt"/>
                        <a:buAutoNum type="arabicPeriod"/>
                      </a:pPr>
                      <a:r>
                        <a:rPr lang="ru-RU" sz="2000" dirty="0" err="1" smtClean="0"/>
                        <a:t>Мукминова</a:t>
                      </a:r>
                      <a:r>
                        <a:rPr lang="ru-RU" sz="2000" dirty="0" smtClean="0"/>
                        <a:t> Юлия </a:t>
                      </a:r>
                      <a:r>
                        <a:rPr lang="ru-RU" sz="2000" dirty="0" err="1" smtClean="0"/>
                        <a:t>Нургаяновна</a:t>
                      </a:r>
                      <a:r>
                        <a:rPr lang="ru-RU" sz="2000" dirty="0" smtClean="0"/>
                        <a:t> МБОУ СОШ №8</a:t>
                      </a:r>
                    </a:p>
                    <a:p>
                      <a:pPr marL="514350" lvl="0" indent="-514350">
                        <a:buFont typeface="+mj-lt"/>
                        <a:buAutoNum type="arabicPeriod"/>
                      </a:pPr>
                      <a:r>
                        <a:rPr lang="ru-RU" sz="2000" dirty="0" err="1" smtClean="0"/>
                        <a:t>Шагова</a:t>
                      </a:r>
                      <a:r>
                        <a:rPr lang="ru-RU" sz="2000" dirty="0" smtClean="0"/>
                        <a:t> Кристина Сергеевна МБОУ СОШ №8</a:t>
                      </a:r>
                    </a:p>
                    <a:p>
                      <a:pPr marL="514350" lvl="0" indent="-514350">
                        <a:buFont typeface="+mj-lt"/>
                        <a:buAutoNum type="arabicPeriod"/>
                      </a:pPr>
                      <a:r>
                        <a:rPr lang="ru-RU" sz="2000" dirty="0" smtClean="0"/>
                        <a:t>Запивахина Светлана Владимировна МБОУ СОШ №6</a:t>
                      </a:r>
                    </a:p>
                    <a:p>
                      <a:pPr marL="514350" lvl="0" indent="-514350">
                        <a:buFont typeface="+mj-lt"/>
                        <a:buAutoNum type="arabicPeriod"/>
                      </a:pPr>
                      <a:r>
                        <a:rPr lang="ru-RU" sz="2000" dirty="0" smtClean="0"/>
                        <a:t>Кирьянова Олеся Павловна МБОУ СОШ </a:t>
                      </a:r>
                      <a:r>
                        <a:rPr lang="ru-RU" sz="2000" dirty="0" err="1" smtClean="0"/>
                        <a:t>мкр</a:t>
                      </a:r>
                      <a:r>
                        <a:rPr lang="ru-RU" sz="2000" dirty="0" smtClean="0"/>
                        <a:t>. </a:t>
                      </a:r>
                      <a:r>
                        <a:rPr lang="ru-RU" sz="2000" dirty="0" err="1" smtClean="0"/>
                        <a:t>Вынгапуровский</a:t>
                      </a:r>
                      <a:endParaRPr lang="ru-RU" sz="2000" dirty="0" smtClean="0"/>
                    </a:p>
                    <a:p>
                      <a:pPr marL="514350" lvl="0" indent="-514350">
                        <a:buFont typeface="+mj-lt"/>
                        <a:buAutoNum type="arabicPeriod"/>
                      </a:pPr>
                      <a:r>
                        <a:rPr lang="ru-RU" sz="2000" dirty="0" err="1" smtClean="0"/>
                        <a:t>Галиахметов</a:t>
                      </a:r>
                      <a:r>
                        <a:rPr lang="ru-RU" sz="2000" dirty="0" smtClean="0"/>
                        <a:t> </a:t>
                      </a:r>
                      <a:r>
                        <a:rPr lang="ru-RU" sz="2000" dirty="0" err="1" smtClean="0"/>
                        <a:t>Ильфир</a:t>
                      </a:r>
                      <a:r>
                        <a:rPr lang="ru-RU" sz="2000" dirty="0" smtClean="0"/>
                        <a:t> </a:t>
                      </a:r>
                      <a:r>
                        <a:rPr lang="ru-RU" sz="2000" dirty="0" err="1" smtClean="0"/>
                        <a:t>Фанисович</a:t>
                      </a:r>
                      <a:r>
                        <a:rPr lang="ru-RU" sz="2000" dirty="0" smtClean="0"/>
                        <a:t> МБОУ СОШ №12</a:t>
                      </a:r>
                    </a:p>
                    <a:p>
                      <a:pPr marL="514350" lvl="0" indent="-514350">
                        <a:buFont typeface="+mj-lt"/>
                        <a:buAutoNum type="arabicPeriod"/>
                      </a:pPr>
                      <a:r>
                        <a:rPr lang="ru-RU" sz="2000" dirty="0" err="1" smtClean="0"/>
                        <a:t>Назмиева</a:t>
                      </a:r>
                      <a:r>
                        <a:rPr lang="ru-RU" sz="2000" dirty="0" smtClean="0"/>
                        <a:t> </a:t>
                      </a:r>
                      <a:r>
                        <a:rPr lang="ru-RU" sz="2000" dirty="0" err="1" smtClean="0"/>
                        <a:t>Ляйсан</a:t>
                      </a:r>
                      <a:r>
                        <a:rPr lang="ru-RU" sz="2000" dirty="0" smtClean="0"/>
                        <a:t> </a:t>
                      </a:r>
                      <a:r>
                        <a:rPr lang="ru-RU" sz="2000" dirty="0" err="1" smtClean="0"/>
                        <a:t>Наилевна</a:t>
                      </a:r>
                      <a:r>
                        <a:rPr lang="ru-RU" sz="2000" dirty="0" smtClean="0"/>
                        <a:t> МБОУ СОШ №12</a:t>
                      </a:r>
                    </a:p>
                    <a:p>
                      <a:pPr marL="514350" lvl="0" indent="-514350">
                        <a:buFont typeface="+mj-lt"/>
                        <a:buAutoNum type="arabicPeriod"/>
                      </a:pPr>
                      <a:r>
                        <a:rPr lang="ru-RU" sz="2000" dirty="0" smtClean="0"/>
                        <a:t>Абдуллин Эльмир </a:t>
                      </a:r>
                      <a:r>
                        <a:rPr lang="ru-RU" sz="2000" dirty="0" err="1" smtClean="0"/>
                        <a:t>Кадырович</a:t>
                      </a:r>
                      <a:r>
                        <a:rPr lang="ru-RU" sz="2000" dirty="0" smtClean="0"/>
                        <a:t> МБОУ СОШ №12</a:t>
                      </a:r>
                    </a:p>
                    <a:p>
                      <a:pPr marL="514350" lvl="0" indent="-514350">
                        <a:buFont typeface="+mj-lt"/>
                        <a:buAutoNum type="arabicPeriod"/>
                      </a:pPr>
                      <a:r>
                        <a:rPr lang="ru-RU" sz="2000" dirty="0" err="1" smtClean="0"/>
                        <a:t>Оденбах</a:t>
                      </a:r>
                      <a:r>
                        <a:rPr lang="ru-RU" sz="2000" dirty="0" smtClean="0"/>
                        <a:t> Елена Станиславовна МБОУ СОШ </a:t>
                      </a:r>
                      <a:r>
                        <a:rPr lang="ru-RU" sz="2000" dirty="0" err="1" smtClean="0"/>
                        <a:t>мкр.Вынгапуровский</a:t>
                      </a:r>
                      <a:endParaRPr lang="ru-RU" sz="2000" dirty="0" smtClean="0"/>
                    </a:p>
                    <a:p>
                      <a:pPr marL="514350" lvl="0" indent="-514350">
                        <a:buFont typeface="+mj-lt"/>
                        <a:buAutoNum type="arabicPeriod"/>
                      </a:pPr>
                      <a:r>
                        <a:rPr lang="ru-RU" sz="2000" dirty="0" smtClean="0"/>
                        <a:t>Ушакова Ирина Анатольевна МБОУ СОШ №3</a:t>
                      </a:r>
                    </a:p>
                    <a:p>
                      <a:r>
                        <a:rPr lang="ru-RU" dirty="0" smtClean="0"/>
                        <a:t>10.      </a:t>
                      </a:r>
                      <a:r>
                        <a:rPr lang="ru-RU" dirty="0" err="1" smtClean="0"/>
                        <a:t>Мазур</a:t>
                      </a:r>
                      <a:r>
                        <a:rPr lang="ru-RU" dirty="0" smtClean="0"/>
                        <a:t> Мария Викторовна </a:t>
                      </a:r>
                      <a:r>
                        <a:rPr lang="ru-RU" sz="1800" dirty="0" smtClean="0"/>
                        <a:t>МБОУ СОШ </a:t>
                      </a:r>
                      <a:r>
                        <a:rPr lang="ru-RU" sz="1800" dirty="0" err="1" smtClean="0"/>
                        <a:t>мкр.Вынгапуровский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553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82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280" y="0"/>
            <a:ext cx="1152144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курса по подготовке к ЕГЭ на платформе интерактивных уроков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882" y="1142683"/>
            <a:ext cx="9910490" cy="55719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950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96586-A7C4-47F6-B2E3-FD09546EE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446" y="139235"/>
            <a:ext cx="9292245" cy="1325563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реализации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56308-ABBB-44B3-A939-0A574BDEB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677917"/>
            <a:ext cx="11022875" cy="4905604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уроков проекта по учителям школ города Ноябрьск ЯНАО;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емонстрация и распределение уроков на территории РФ по городу Волжский Волгоградской области;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уроков по алгебре для подготовке к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ГИА Алгебра-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MIX 9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и запуск курсов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подготовке к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ОГЭ;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уроков по формированию математической грамотности  для подготовке к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PIZA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еализация семейного обучения.</a:t>
            </a:r>
          </a:p>
          <a:p>
            <a:pPr marL="514350" indent="-514350">
              <a:buFont typeface="+mj-lt"/>
              <a:buAutoNum type="arabicPeriod"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50" y="147948"/>
            <a:ext cx="1450974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Обратная связь.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Отзыв о проекте учителя математики и зам директора по УВР ЧОУ СОШ «Русско-американская школа» города Волжский Волгоградской области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Томахиной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Т.М.: </a:t>
            </a: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730137"/>
            <a:ext cx="10515600" cy="40215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Удивительный проект, очень много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интересных методов подачи материала! Проект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создан с профессионализмом его организаторов.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интересен не только учащимся, но и учителям, узнали тоже много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нового.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доступна. Если возникали какие-то вопросы или затруднения, то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и участники проекта всегда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оперативно отвечали или помогали советом.</a:t>
            </a:r>
          </a:p>
          <a:p>
            <a:pPr marL="0" indent="0" algn="just">
              <a:buNone/>
            </a:pP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866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F6D3C3-A579-4AFD-B77C-DE85D38BDE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05" t="15941" r="30417" b="76512"/>
          <a:stretch/>
        </p:blipFill>
        <p:spPr>
          <a:xfrm>
            <a:off x="116378" y="157248"/>
            <a:ext cx="12075621" cy="11894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63B0FC-D77E-4B6C-9DE7-82B556C4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64" t="25793" r="19273" b="63298"/>
          <a:stretch/>
        </p:blipFill>
        <p:spPr>
          <a:xfrm>
            <a:off x="365768" y="5839097"/>
            <a:ext cx="10802976" cy="9780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27" y="1763485"/>
            <a:ext cx="3538237" cy="3179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717598"/>
              </p:ext>
            </p:extLst>
          </p:nvPr>
        </p:nvGraphicFramePr>
        <p:xfrm>
          <a:off x="4056612" y="1214845"/>
          <a:ext cx="7882839" cy="431472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882839">
                  <a:extLst>
                    <a:ext uri="{9D8B030D-6E8A-4147-A177-3AD203B41FA5}">
                      <a16:colId xmlns:a16="http://schemas.microsoft.com/office/drawing/2014/main" val="2722501722"/>
                    </a:ext>
                  </a:extLst>
                </a:gridCol>
              </a:tblGrid>
              <a:tr h="4314723">
                <a:tc>
                  <a:txBody>
                    <a:bodyPr/>
                    <a:lstStyle/>
                    <a:p>
                      <a:pPr marL="0" lvl="0" indent="0" algn="ctr">
                        <a:buFontTx/>
                        <a:buNone/>
                      </a:pPr>
                      <a:endParaRPr lang="ru-RU" sz="2000" u="none" strike="noStrike" kern="1200" dirty="0" smtClean="0">
                        <a:effectLst/>
                      </a:endParaRPr>
                    </a:p>
                    <a:p>
                      <a:pPr marL="0" lvl="0" indent="0" algn="ctr">
                        <a:buFontTx/>
                        <a:buNone/>
                      </a:pPr>
                      <a:r>
                        <a:rPr lang="ru-RU" sz="280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Команда</a:t>
                      </a:r>
                      <a:r>
                        <a:rPr lang="ru-RU" sz="2800" u="none" strike="noStrike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en-US" sz="280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Digital</a:t>
                      </a:r>
                      <a:r>
                        <a:rPr lang="ru-RU" sz="2800" u="none" strike="noStrike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город Ноябрьск ЯНАО</a:t>
                      </a:r>
                      <a:endParaRPr lang="ru-RU" sz="2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14350" lvl="0" indent="-514350">
                        <a:buFont typeface="+mj-lt"/>
                        <a:buAutoNum type="arabicPeriod"/>
                      </a:pPr>
                      <a:endParaRPr lang="ru-RU" sz="1800" dirty="0" smtClean="0"/>
                    </a:p>
                    <a:p>
                      <a:pPr marL="514350" lvl="0" indent="-514350">
                        <a:buFont typeface="+mj-lt"/>
                        <a:buAutoNum type="arabicPeriod"/>
                      </a:pPr>
                      <a:r>
                        <a:rPr lang="ru-RU" sz="2000" dirty="0" err="1" smtClean="0"/>
                        <a:t>Мукминова</a:t>
                      </a:r>
                      <a:r>
                        <a:rPr lang="ru-RU" sz="2000" dirty="0" smtClean="0"/>
                        <a:t> Юлия </a:t>
                      </a:r>
                      <a:r>
                        <a:rPr lang="ru-RU" sz="2000" dirty="0" err="1" smtClean="0"/>
                        <a:t>Нургаяновна</a:t>
                      </a:r>
                      <a:r>
                        <a:rPr lang="ru-RU" sz="2000" dirty="0" smtClean="0"/>
                        <a:t> МБОУ СОШ №8</a:t>
                      </a:r>
                    </a:p>
                    <a:p>
                      <a:pPr marL="514350" lvl="0" indent="-514350">
                        <a:buFont typeface="+mj-lt"/>
                        <a:buAutoNum type="arabicPeriod"/>
                      </a:pPr>
                      <a:r>
                        <a:rPr lang="ru-RU" sz="2000" dirty="0" err="1" smtClean="0"/>
                        <a:t>Шагова</a:t>
                      </a:r>
                      <a:r>
                        <a:rPr lang="ru-RU" sz="2000" dirty="0" smtClean="0"/>
                        <a:t> Кристина Сергеевна МБОУ СОШ №8</a:t>
                      </a:r>
                    </a:p>
                    <a:p>
                      <a:pPr marL="514350" lvl="0" indent="-514350">
                        <a:buFont typeface="+mj-lt"/>
                        <a:buAutoNum type="arabicPeriod"/>
                      </a:pPr>
                      <a:r>
                        <a:rPr lang="ru-RU" sz="2000" dirty="0" smtClean="0"/>
                        <a:t>Запивахина Светлана Владимировна МБОУ СОШ №6</a:t>
                      </a:r>
                    </a:p>
                    <a:p>
                      <a:pPr marL="514350" lvl="0" indent="-514350">
                        <a:buFont typeface="+mj-lt"/>
                        <a:buAutoNum type="arabicPeriod"/>
                      </a:pPr>
                      <a:r>
                        <a:rPr lang="ru-RU" sz="2000" dirty="0" smtClean="0"/>
                        <a:t>Кирьянова Олеся Павловна МБОУ СОШ </a:t>
                      </a:r>
                      <a:r>
                        <a:rPr lang="ru-RU" sz="2000" dirty="0" err="1" smtClean="0"/>
                        <a:t>мкр</a:t>
                      </a:r>
                      <a:r>
                        <a:rPr lang="ru-RU" sz="2000" dirty="0" smtClean="0"/>
                        <a:t>. </a:t>
                      </a:r>
                      <a:r>
                        <a:rPr lang="ru-RU" sz="2000" dirty="0" err="1" smtClean="0"/>
                        <a:t>Вынгапуровский</a:t>
                      </a:r>
                      <a:endParaRPr lang="ru-RU" sz="2000" dirty="0" smtClean="0"/>
                    </a:p>
                    <a:p>
                      <a:pPr marL="514350" lvl="0" indent="-514350">
                        <a:buFont typeface="+mj-lt"/>
                        <a:buAutoNum type="arabicPeriod"/>
                      </a:pPr>
                      <a:r>
                        <a:rPr lang="ru-RU" sz="2000" dirty="0" err="1" smtClean="0"/>
                        <a:t>Галиахметов</a:t>
                      </a:r>
                      <a:r>
                        <a:rPr lang="ru-RU" sz="2000" dirty="0" smtClean="0"/>
                        <a:t> </a:t>
                      </a:r>
                      <a:r>
                        <a:rPr lang="ru-RU" sz="2000" dirty="0" err="1" smtClean="0"/>
                        <a:t>Ильфир</a:t>
                      </a:r>
                      <a:r>
                        <a:rPr lang="ru-RU" sz="2000" dirty="0" smtClean="0"/>
                        <a:t> </a:t>
                      </a:r>
                      <a:r>
                        <a:rPr lang="ru-RU" sz="2000" dirty="0" err="1" smtClean="0"/>
                        <a:t>Фанисович</a:t>
                      </a:r>
                      <a:r>
                        <a:rPr lang="ru-RU" sz="2000" dirty="0" smtClean="0"/>
                        <a:t> МБОУ СОШ №12</a:t>
                      </a:r>
                    </a:p>
                    <a:p>
                      <a:pPr marL="514350" lvl="0" indent="-514350">
                        <a:buFont typeface="+mj-lt"/>
                        <a:buAutoNum type="arabicPeriod"/>
                      </a:pPr>
                      <a:r>
                        <a:rPr lang="ru-RU" sz="2000" dirty="0" err="1" smtClean="0"/>
                        <a:t>Назмиева</a:t>
                      </a:r>
                      <a:r>
                        <a:rPr lang="ru-RU" sz="2000" dirty="0" smtClean="0"/>
                        <a:t> </a:t>
                      </a:r>
                      <a:r>
                        <a:rPr lang="ru-RU" sz="2000" dirty="0" err="1" smtClean="0"/>
                        <a:t>Ляйсан</a:t>
                      </a:r>
                      <a:r>
                        <a:rPr lang="ru-RU" sz="2000" dirty="0" smtClean="0"/>
                        <a:t> </a:t>
                      </a:r>
                      <a:r>
                        <a:rPr lang="ru-RU" sz="2000" dirty="0" err="1" smtClean="0"/>
                        <a:t>Наилевна</a:t>
                      </a:r>
                      <a:r>
                        <a:rPr lang="ru-RU" sz="2000" dirty="0" smtClean="0"/>
                        <a:t> МБОУ СОШ №12</a:t>
                      </a:r>
                    </a:p>
                    <a:p>
                      <a:pPr marL="514350" lvl="0" indent="-514350">
                        <a:buFont typeface="+mj-lt"/>
                        <a:buAutoNum type="arabicPeriod"/>
                      </a:pPr>
                      <a:r>
                        <a:rPr lang="ru-RU" sz="2000" dirty="0" smtClean="0"/>
                        <a:t>Абдуллин Эльмир </a:t>
                      </a:r>
                      <a:r>
                        <a:rPr lang="ru-RU" sz="2000" dirty="0" err="1" smtClean="0"/>
                        <a:t>Кадырович</a:t>
                      </a:r>
                      <a:r>
                        <a:rPr lang="ru-RU" sz="2000" dirty="0" smtClean="0"/>
                        <a:t> МБОУ СОШ №12</a:t>
                      </a:r>
                    </a:p>
                    <a:p>
                      <a:pPr marL="514350" lvl="0" indent="-514350">
                        <a:buFont typeface="+mj-lt"/>
                        <a:buAutoNum type="arabicPeriod"/>
                      </a:pPr>
                      <a:r>
                        <a:rPr lang="ru-RU" sz="2000" dirty="0" err="1" smtClean="0"/>
                        <a:t>Оденбах</a:t>
                      </a:r>
                      <a:r>
                        <a:rPr lang="ru-RU" sz="2000" dirty="0" smtClean="0"/>
                        <a:t> Елена Станиславовна МБОУ СОШ </a:t>
                      </a:r>
                      <a:r>
                        <a:rPr lang="ru-RU" sz="2000" dirty="0" err="1" smtClean="0"/>
                        <a:t>мкр</a:t>
                      </a:r>
                      <a:r>
                        <a:rPr lang="ru-RU" sz="2000" dirty="0" smtClean="0"/>
                        <a:t> .</a:t>
                      </a:r>
                      <a:r>
                        <a:rPr lang="ru-RU" sz="2000" dirty="0" err="1" smtClean="0"/>
                        <a:t>Вынгапуровский</a:t>
                      </a:r>
                      <a:endParaRPr lang="ru-RU" sz="2000" dirty="0" smtClean="0"/>
                    </a:p>
                    <a:p>
                      <a:pPr marL="514350" lvl="0" indent="-514350">
                        <a:buFont typeface="+mj-lt"/>
                        <a:buAutoNum type="arabicPeriod"/>
                      </a:pPr>
                      <a:r>
                        <a:rPr lang="ru-RU" sz="2000" dirty="0" smtClean="0"/>
                        <a:t>Ушакова Ирина Анатольевна МБОУ СОШ №3</a:t>
                      </a:r>
                    </a:p>
                    <a:p>
                      <a:r>
                        <a:rPr lang="ru-RU" dirty="0" smtClean="0"/>
                        <a:t>10.     </a:t>
                      </a:r>
                      <a:r>
                        <a:rPr lang="ru-RU" dirty="0" err="1" smtClean="0"/>
                        <a:t>Мазур</a:t>
                      </a:r>
                      <a:r>
                        <a:rPr lang="ru-RU" dirty="0" smtClean="0"/>
                        <a:t> Мария Викторовна </a:t>
                      </a:r>
                      <a:r>
                        <a:rPr lang="ru-RU" sz="1800" dirty="0" smtClean="0"/>
                        <a:t>МБОУ СОШ </a:t>
                      </a:r>
                      <a:r>
                        <a:rPr lang="ru-RU" sz="1800" dirty="0" err="1" smtClean="0"/>
                        <a:t>мкр.Вынгапуровский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553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122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245" y="733527"/>
            <a:ext cx="9096854" cy="4457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-160358" y="113319"/>
            <a:ext cx="88471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0358" y="-189962"/>
            <a:ext cx="2767824" cy="26397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4403" y="0"/>
            <a:ext cx="1783788" cy="1783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39138">
            <a:off x="382428" y="4738095"/>
            <a:ext cx="1347750" cy="2024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3497" y="4839790"/>
            <a:ext cx="1459300" cy="2018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91579">
            <a:off x="10445208" y="4691430"/>
            <a:ext cx="1465290" cy="21427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6676" y="4758961"/>
            <a:ext cx="1530124" cy="2084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995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44930" y="355078"/>
            <a:ext cx="5639330" cy="1325563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адаптивная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онлайн-платформа конструирования образовательных материалов и проверки знаний с аналитической системой выработки индивидуальных рекомендаций для пользователей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76" y="526473"/>
            <a:ext cx="5893636" cy="3280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218" y="2888258"/>
            <a:ext cx="5436305" cy="3761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072" y="1798586"/>
            <a:ext cx="5347855" cy="3561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30246" y="5419075"/>
            <a:ext cx="5865753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ru-RU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Продукт проекта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образовательный контент по планиметрии для подготовки к ГИА с помощью конструктора интерактивных уроков CORE, состоящий из уроков, которые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имеют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слайдовую структуру.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74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FBE41-FA65-442F-9A15-E941BF679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7901" y="0"/>
            <a:ext cx="5256019" cy="757385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продукта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52421837-A7A3-4ABC-9C07-207223590E43}"/>
              </a:ext>
            </a:extLst>
          </p:cNvPr>
          <p:cNvSpPr txBox="1">
            <a:spLocks/>
          </p:cNvSpPr>
          <p:nvPr/>
        </p:nvSpPr>
        <p:spPr>
          <a:xfrm>
            <a:off x="176285" y="4833256"/>
            <a:ext cx="11828482" cy="202474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8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 </a:t>
            </a:r>
            <a:r>
              <a:rPr lang="ru-RU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 условиях в образовательной деятельности важна ориентация на развитие познавательной самостоятельности обучающихся. Решить эту проблему старыми методами невозможно. </a:t>
            </a:r>
          </a:p>
          <a:p>
            <a:pPr marL="0" indent="0" algn="just">
              <a:buNone/>
            </a:pPr>
            <a:r>
              <a:rPr lang="ru-RU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Все это побудило нашу команду к разработке своей, единой системы по подготовке к ГИА по математике, направленной на повышение качества знаний учащихся, развития их способностей посредством новых информационных технологий. Прохождение учениками уроков на платформе</a:t>
            </a:r>
            <a:r>
              <a:rPr lang="ru-RU" sz="8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дает возможность проверить уровень знаний и придает уверенность в своих силах! </a:t>
            </a:r>
            <a:endParaRPr lang="ru-RU" sz="8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solidFill>
                <a:srgbClr val="42484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5925" y="142762"/>
            <a:ext cx="1601946" cy="1594598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016" y="757385"/>
            <a:ext cx="8085909" cy="4075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00" y="142762"/>
            <a:ext cx="1450974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4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D8BA92-95E7-438E-87C6-B00D02F4F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201" y="172505"/>
            <a:ext cx="7699960" cy="131620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проекта на платформе интерактивных уроков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D43B7FA5-227E-47E7-BF9B-656AE9741AF8}"/>
              </a:ext>
            </a:extLst>
          </p:cNvPr>
          <p:cNvSpPr txBox="1">
            <a:spLocks/>
          </p:cNvSpPr>
          <p:nvPr/>
        </p:nvSpPr>
        <p:spPr>
          <a:xfrm>
            <a:off x="247240" y="5251269"/>
            <a:ext cx="11506956" cy="925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i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161" y="35905"/>
            <a:ext cx="1603387" cy="1597290"/>
          </a:xfrm>
          <a:prstGeom prst="rect">
            <a:avLst/>
          </a:prstGeom>
        </p:spPr>
      </p:pic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05" y="1769795"/>
            <a:ext cx="11286530" cy="4846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327" y="171862"/>
            <a:ext cx="1450974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4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D8BA92-95E7-438E-87C6-B00D02F4F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201" y="172505"/>
            <a:ext cx="7699960" cy="131620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проекта на платформе интерактивных уроков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D43B7FA5-227E-47E7-BF9B-656AE9741AF8}"/>
              </a:ext>
            </a:extLst>
          </p:cNvPr>
          <p:cNvSpPr txBox="1">
            <a:spLocks/>
          </p:cNvSpPr>
          <p:nvPr/>
        </p:nvSpPr>
        <p:spPr>
          <a:xfrm>
            <a:off x="247240" y="5251269"/>
            <a:ext cx="11506956" cy="925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i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4161" y="35905"/>
            <a:ext cx="1603387" cy="159729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00" y="1625312"/>
            <a:ext cx="8552340" cy="50504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327" y="308462"/>
            <a:ext cx="1450974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7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D8BA92-95E7-438E-87C6-B00D02F4F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201" y="172505"/>
            <a:ext cx="7699960" cy="131620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проекта на платформе интерактивных уроков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D43B7FA5-227E-47E7-BF9B-656AE9741AF8}"/>
              </a:ext>
            </a:extLst>
          </p:cNvPr>
          <p:cNvSpPr txBox="1">
            <a:spLocks/>
          </p:cNvSpPr>
          <p:nvPr/>
        </p:nvSpPr>
        <p:spPr>
          <a:xfrm>
            <a:off x="247240" y="5251269"/>
            <a:ext cx="11506956" cy="925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1" y="172504"/>
            <a:ext cx="1454271" cy="13162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4161" y="35905"/>
            <a:ext cx="1603387" cy="1597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743" y="1625312"/>
            <a:ext cx="9497206" cy="51333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05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D8BA92-95E7-438E-87C6-B00D02F4F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201" y="172506"/>
            <a:ext cx="7699960" cy="91171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проекта на платформе интерактивных уроков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D43B7FA5-227E-47E7-BF9B-656AE9741AF8}"/>
              </a:ext>
            </a:extLst>
          </p:cNvPr>
          <p:cNvSpPr txBox="1">
            <a:spLocks/>
          </p:cNvSpPr>
          <p:nvPr/>
        </p:nvSpPr>
        <p:spPr>
          <a:xfrm>
            <a:off x="247240" y="5251269"/>
            <a:ext cx="11506956" cy="925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i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2668" y="1386909"/>
            <a:ext cx="9331594" cy="52490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3648" y="-65898"/>
            <a:ext cx="1458352" cy="1452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48" y="132838"/>
            <a:ext cx="1385617" cy="125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2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982</Words>
  <Application>Microsoft Office PowerPoint</Application>
  <PresentationFormat>Широкоэкранный</PresentationFormat>
  <Paragraphs>146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Тема Office</vt:lpstr>
      <vt:lpstr>Создание образовательного контента  по планиметрии для подготовки к ГИА  с помощью конструктора  интерактивных уроков CORE  </vt:lpstr>
      <vt:lpstr>Презентация PowerPoint</vt:lpstr>
      <vt:lpstr>Презентация PowerPoint</vt:lpstr>
      <vt:lpstr>CORE – адаптивная онлайн-платформа конструирования образовательных материалов и проверки знаний с аналитической системой выработки индивидуальных рекомендаций для пользователей </vt:lpstr>
      <vt:lpstr>Описание продукта</vt:lpstr>
      <vt:lpstr>Преимущества проекта на платформе интерактивных уроков</vt:lpstr>
      <vt:lpstr>Преимущества проекта на платформе интерактивных уроков</vt:lpstr>
      <vt:lpstr>Преимущества проекта на платформе интерактивных уроков</vt:lpstr>
      <vt:lpstr>Преимущества проекта на платформе интерактивных уроков</vt:lpstr>
      <vt:lpstr>ПОЛУЧЕНИЕ ДОСТУПА УЧЕНИКА К УРОКАМ НА САЙТЕ ПРОЕКТА</vt:lpstr>
      <vt:lpstr>ПОЛУЧЕНИЕ ДОСТУПА УЧЕНИКА К УРОКАМ</vt:lpstr>
      <vt:lpstr>4. Войти без регистрации 5. В появившемся окне вводим фамилию и нажимаем копку «Перейти в урок» </vt:lpstr>
      <vt:lpstr>6. Урок включает в себя теоретический материал и задания, которые Вам необходимо выполнить.  7. После того, как  изучили теоретический материал, выполнили все задания и прикрепили при необходимости файлы с выполненной работой, нажать на кнопку «Завершить урок». </vt:lpstr>
      <vt:lpstr>Как пользоваться уроками учителям</vt:lpstr>
      <vt:lpstr>Презентация PowerPoint</vt:lpstr>
      <vt:lpstr>При оценке работы учащихся на станции онлайн-работы есть возможность обзора деятельности каждого учащегося в разделе «статистика» в редакторе Конструктора</vt:lpstr>
      <vt:lpstr>Механизм реализации проекта </vt:lpstr>
      <vt:lpstr>Подготовка к ГИА по планиметрии с помощью онлайн-платформы Core (Методические рекомендации) </vt:lpstr>
      <vt:lpstr>Использование  Instagram </vt:lpstr>
      <vt:lpstr>Создание курса по подготовке к ЕГЭ на платформе интерактивных уроков</vt:lpstr>
      <vt:lpstr>Перспективы реализации проекта</vt:lpstr>
      <vt:lpstr> Обратная связь. Отзыв о проекте учителя математики и зам директора по УВР ЧОУ СОШ «Русско-американская школа» города Волжский Волгоградской области Томахиной Т.М.: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Ирина Ушакова</cp:lastModifiedBy>
  <cp:revision>28</cp:revision>
  <dcterms:created xsi:type="dcterms:W3CDTF">2020-09-06T18:24:53Z</dcterms:created>
  <dcterms:modified xsi:type="dcterms:W3CDTF">2020-09-16T14:34:54Z</dcterms:modified>
</cp:coreProperties>
</file>