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58" r:id="rId4"/>
    <p:sldId id="259" r:id="rId5"/>
    <p:sldId id="266" r:id="rId6"/>
    <p:sldId id="268" r:id="rId7"/>
    <p:sldId id="257" r:id="rId8"/>
    <p:sldId id="272" r:id="rId9"/>
    <p:sldId id="270" r:id="rId10"/>
    <p:sldId id="260" r:id="rId11"/>
    <p:sldId id="261" r:id="rId12"/>
    <p:sldId id="262" r:id="rId13"/>
    <p:sldId id="26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4 класс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Продуктивность/беглость </c:v>
                </c:pt>
                <c:pt idx="1">
                  <c:v>Гибкость </c:v>
                </c:pt>
                <c:pt idx="2">
                  <c:v>Оригинальность </c:v>
                </c:pt>
                <c:pt idx="3">
                  <c:v>Разработанность 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F0C2-4E43-8C88-DF5B6A03D922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3 класс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666666666666687E-2"/>
                  <c:y val="2.121889068003347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C2-4E43-8C88-DF5B6A03D922}"/>
                </c:ext>
              </c:extLst>
            </c:dLbl>
            <c:dLbl>
              <c:idx val="1"/>
              <c:layout>
                <c:manualLayout>
                  <c:x val="1.6666666666666687E-2"/>
                  <c:y val="-4.62999416739573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C2-4E43-8C88-DF5B6A03D922}"/>
                </c:ext>
              </c:extLst>
            </c:dLbl>
            <c:dLbl>
              <c:idx val="2"/>
              <c:layout>
                <c:manualLayout>
                  <c:x val="1.11111111111111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C2-4E43-8C88-DF5B6A03D922}"/>
                </c:ext>
              </c:extLst>
            </c:dLbl>
            <c:dLbl>
              <c:idx val="3"/>
              <c:layout>
                <c:manualLayout>
                  <c:x val="1.9444444444444445E-2"/>
                  <c:y val="-2.121889068003347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C2-4E43-8C88-DF5B6A03D92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Продуктивность/беглость </c:v>
                </c:pt>
                <c:pt idx="1">
                  <c:v>Гибкость </c:v>
                </c:pt>
                <c:pt idx="2">
                  <c:v>Оригинальность </c:v>
                </c:pt>
                <c:pt idx="3">
                  <c:v>Разработанность 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35</c:v>
                </c:pt>
                <c:pt idx="1">
                  <c:v>42</c:v>
                </c:pt>
                <c:pt idx="2">
                  <c:v>38</c:v>
                </c:pt>
                <c:pt idx="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C2-4E43-8C88-DF5B6A03D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6169112"/>
        <c:axId val="476168720"/>
        <c:axId val="0"/>
      </c:bar3DChart>
      <c:catAx>
        <c:axId val="476169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76168720"/>
        <c:crosses val="autoZero"/>
        <c:auto val="1"/>
        <c:lblAlgn val="ctr"/>
        <c:lblOffset val="100"/>
        <c:noMultiLvlLbl val="0"/>
      </c:catAx>
      <c:valAx>
        <c:axId val="47616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6169112"/>
        <c:crosses val="autoZero"/>
        <c:crossBetween val="between"/>
      </c:valAx>
    </c:plotArea>
    <c:legend>
      <c:legendPos val="r"/>
      <c:legendEntry>
        <c:idx val="0"/>
        <c:delete val="1"/>
      </c:legendEntry>
      <c:overlay val="0"/>
      <c:txPr>
        <a:bodyPr/>
        <a:lstStyle/>
        <a:p>
          <a:pPr>
            <a:defRPr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EC11E-78FA-4C3A-937E-5255E2235E9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E04F3-B36A-4694-B42C-3B8903099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556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042EB-A004-4A47-ACAB-F472883A72E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495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843228-FEE9-4B08-9136-678701165895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673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E31242-EFD2-44FD-A03E-96D915F4FE8E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282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19F038-7451-4938-B3A1-BC75C1F3A4C3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993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DBCD-43A2-4527-BFB2-75180C065050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A561-6CA4-4EB6-9203-41EA4F444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40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DBCD-43A2-4527-BFB2-75180C065050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A561-6CA4-4EB6-9203-41EA4F444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38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DBCD-43A2-4527-BFB2-75180C065050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A561-6CA4-4EB6-9203-41EA4F444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82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DBCD-43A2-4527-BFB2-75180C065050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A561-6CA4-4EB6-9203-41EA4F444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76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DBCD-43A2-4527-BFB2-75180C065050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A561-6CA4-4EB6-9203-41EA4F444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97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DBCD-43A2-4527-BFB2-75180C065050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A561-6CA4-4EB6-9203-41EA4F444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49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DBCD-43A2-4527-BFB2-75180C065050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A561-6CA4-4EB6-9203-41EA4F444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19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DBCD-43A2-4527-BFB2-75180C065050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A561-6CA4-4EB6-9203-41EA4F444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55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DBCD-43A2-4527-BFB2-75180C065050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A561-6CA4-4EB6-9203-41EA4F444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33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DBCD-43A2-4527-BFB2-75180C065050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A561-6CA4-4EB6-9203-41EA4F444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475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DBCD-43A2-4527-BFB2-75180C065050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A561-6CA4-4EB6-9203-41EA4F444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53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BDBCD-43A2-4527-BFB2-75180C065050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7A561-6CA4-4EB6-9203-41EA4F444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46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ng.pngtree.com/back_origin_pic/00/01/67/4cd27479250fdd908c9379fb3ff84b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56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3099" y="753873"/>
            <a:ext cx="8552597" cy="3272217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ОНЛАЙН</a:t>
            </a:r>
            <a:br>
              <a:rPr lang="ru-RU" sz="8800" b="1" i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ru-RU" sz="8800" b="1" i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КРЕАТИВ-</a:t>
            </a:r>
            <a:endParaRPr lang="ru-RU" sz="8800" b="1" i="1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89863"/>
            <a:ext cx="9144000" cy="2251880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solidFill>
                  <a:schemeClr val="accent5"/>
                </a:solidFill>
              </a:rPr>
              <a:t>КОМАНДА «КРЕАТИВ»</a:t>
            </a:r>
          </a:p>
          <a:p>
            <a:r>
              <a:rPr lang="ru-RU" sz="2900" i="1" dirty="0" smtClean="0">
                <a:solidFill>
                  <a:schemeClr val="accent5">
                    <a:lumMod val="75000"/>
                  </a:schemeClr>
                </a:solidFill>
              </a:rPr>
              <a:t>Вохмина </a:t>
            </a:r>
            <a:r>
              <a:rPr lang="ru-RU" sz="2900" i="1" dirty="0">
                <a:solidFill>
                  <a:schemeClr val="accent5">
                    <a:lumMod val="75000"/>
                  </a:schemeClr>
                </a:solidFill>
              </a:rPr>
              <a:t>Светлана Викторовна</a:t>
            </a:r>
          </a:p>
          <a:p>
            <a:r>
              <a:rPr lang="ru-RU" sz="2900" i="1" dirty="0" smtClean="0">
                <a:solidFill>
                  <a:schemeClr val="accent5">
                    <a:lumMod val="75000"/>
                  </a:schemeClr>
                </a:solidFill>
              </a:rPr>
              <a:t>Михайлова </a:t>
            </a:r>
            <a:r>
              <a:rPr lang="ru-RU" sz="2900" i="1" dirty="0">
                <a:solidFill>
                  <a:schemeClr val="accent5">
                    <a:lumMod val="75000"/>
                  </a:schemeClr>
                </a:solidFill>
              </a:rPr>
              <a:t>Елизавета </a:t>
            </a:r>
            <a:r>
              <a:rPr lang="ru-RU" sz="2900" i="1" dirty="0" smtClean="0">
                <a:solidFill>
                  <a:schemeClr val="accent5">
                    <a:lumMod val="75000"/>
                  </a:schemeClr>
                </a:solidFill>
              </a:rPr>
              <a:t>Евгеньевна,</a:t>
            </a:r>
          </a:p>
          <a:p>
            <a:r>
              <a:rPr lang="ru-RU" sz="2900" i="1" dirty="0" smtClean="0">
                <a:solidFill>
                  <a:schemeClr val="accent5">
                    <a:lumMod val="75000"/>
                  </a:schemeClr>
                </a:solidFill>
              </a:rPr>
              <a:t>Петрова </a:t>
            </a:r>
            <a:r>
              <a:rPr lang="ru-RU" sz="2900" i="1" dirty="0">
                <a:solidFill>
                  <a:schemeClr val="accent5">
                    <a:lumMod val="75000"/>
                  </a:schemeClr>
                </a:solidFill>
              </a:rPr>
              <a:t>Ирина </a:t>
            </a:r>
            <a:r>
              <a:rPr lang="ru-RU" sz="2900" i="1" dirty="0" smtClean="0">
                <a:solidFill>
                  <a:schemeClr val="accent5">
                    <a:lumMod val="75000"/>
                  </a:schemeClr>
                </a:solidFill>
              </a:rPr>
              <a:t>Дмитриевна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148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ng.pngtree.com/back_origin_pic/00/01/67/4cd27479250fdd908c9379fb3ff84b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68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accent5">
                    <a:lumMod val="75000"/>
                  </a:schemeClr>
                </a:solidFill>
              </a:rPr>
              <a:t>Продукт проекта</a:t>
            </a:r>
            <a:endParaRPr lang="ru-RU" sz="60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4" name="Picture 4" descr="https://www.globalajans.com/wp-content/uploads/2016/02/web-design-web-tasar%C4%B1m-corporative-web-kurumsal-web-1670x70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19337"/>
            <a:ext cx="1033674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65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ng.pngtree.com/back_origin_pic/00/01/67/4cd27479250fdd908c9379fb3ff84b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56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Цель </a:t>
            </a:r>
            <a:r>
              <a:rPr lang="ru-RU" b="1" dirty="0" smtClean="0"/>
              <a:t>проекта – разработать сайт с заданиями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2" name="Picture 4" descr="https://thumbs.dreamstime.com/z/%D0%B4%D0%B8%D1%81%D0%BF-%D0%B5%D0%B9-%D0%BA%D0%BE%D0%BC%D0%BF%D1%8C%D1%8E%D1%82%D0%B5%D1%80%D0%B0-4880425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8" t="382" r="6142" b="15886"/>
          <a:stretch/>
        </p:blipFill>
        <p:spPr bwMode="auto">
          <a:xfrm>
            <a:off x="1460311" y="1214649"/>
            <a:ext cx="8434316" cy="542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140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ng.pngtree.com/back_origin_pic/00/01/67/4cd27479250fdd908c9379fb3ff84b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56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2890"/>
            <a:ext cx="10515600" cy="4894073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3200" i="1" dirty="0" smtClean="0"/>
              <a:t>Создание </a:t>
            </a:r>
            <a:r>
              <a:rPr lang="ru-RU" sz="3200" i="1" dirty="0"/>
              <a:t>макета сайта.</a:t>
            </a:r>
          </a:p>
          <a:p>
            <a:pPr lvl="0"/>
            <a:r>
              <a:rPr lang="ru-RU" sz="3200" i="1" dirty="0"/>
              <a:t>Изучение методов, приёмов, техник по развитию креативности.</a:t>
            </a:r>
          </a:p>
          <a:p>
            <a:pPr lvl="0"/>
            <a:r>
              <a:rPr lang="ru-RU" sz="3200" i="1" dirty="0"/>
              <a:t>Составление курса.</a:t>
            </a:r>
          </a:p>
          <a:p>
            <a:pPr lvl="0"/>
            <a:r>
              <a:rPr lang="ru-RU" sz="3200" i="1" dirty="0"/>
              <a:t>Подбор заданий для курса.</a:t>
            </a:r>
          </a:p>
          <a:p>
            <a:pPr lvl="0"/>
            <a:r>
              <a:rPr lang="ru-RU" sz="3200" i="1" dirty="0" smtClean="0"/>
              <a:t>Оцифровывание </a:t>
            </a:r>
            <a:r>
              <a:rPr lang="ru-RU" sz="3200" i="1" dirty="0"/>
              <a:t>материалов заданий. </a:t>
            </a:r>
          </a:p>
          <a:p>
            <a:pPr lvl="0"/>
            <a:r>
              <a:rPr lang="ru-RU" sz="3200" i="1" dirty="0"/>
              <a:t>Разработка диагностической карты креативности. </a:t>
            </a:r>
          </a:p>
          <a:p>
            <a:pPr lvl="0"/>
            <a:r>
              <a:rPr lang="ru-RU" sz="3200" i="1" dirty="0"/>
              <a:t>Составление сметы проекта.</a:t>
            </a:r>
          </a:p>
          <a:p>
            <a:pPr lvl="0"/>
            <a:r>
              <a:rPr lang="ru-RU" sz="3200" i="1" dirty="0"/>
              <a:t>Апробация продукта.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887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ng.pngtree.com/back_origin_pic/00/01/67/4cd27479250fdd908c9379fb3ff84b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56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tabLst>
                <a:tab pos="0" algn="l"/>
                <a:tab pos="450850" algn="l"/>
              </a:tabLst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Банзелюк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Е. И. Возрастная динамика показателей креативности у детей 6-9 лет//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психологии. - 2008 .- N 3. - С. 55-60.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tabLst>
                <a:tab pos="0" algn="l"/>
                <a:tab pos="450850" algn="l"/>
              </a:tabLst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С. Как развивать креативность у детей. М., ТРИЗ-профи, 2017.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tabLst>
                <a:tab pos="0" algn="l"/>
                <a:tab pos="450850" algn="l"/>
              </a:tabLst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 Приемы педагогической техники. М.: Вита-Пресс, 2002.-88с.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tabLst>
                <a:tab pos="0" algn="l"/>
                <a:tab pos="45085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Осипенко С. П. Диагностика развития креативности с помощью теста Е. П.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Торренса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// Журн. прикладной психологии. – 2006. - N 2. - С. 15-19.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tabLst>
                <a:tab pos="0" algn="l"/>
                <a:tab pos="45085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Суворова Н.Н. Интерактивное обучение: Новые подходы. М.: Просвещение, 2012. 207 с.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tabLst>
                <a:tab pos="0" algn="l"/>
                <a:tab pos="450850" algn="l"/>
              </a:tabLst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А., Серебренников А, Сценарии мини-спектаклей для начальной школы. Школа креативного мышления. М.: Вита-Пресс, 2015.-32 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73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ng.pngtree.com/back_origin_pic/00/01/67/4cd27479250fdd908c9379fb3ff84b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794"/>
            <a:ext cx="12298302" cy="691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012825"/>
            <a:ext cx="10515600" cy="677863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>
                <a:solidFill>
                  <a:schemeClr val="accent5"/>
                </a:solidFill>
                <a:latin typeface="Arial Black" panose="020B0A04020102020204" pitchFamily="34" charset="0"/>
              </a:rPr>
              <a:t>КОМАНДА «КРЕАТИВ»</a:t>
            </a:r>
            <a:br>
              <a:rPr lang="ru-RU" sz="6000" b="1" i="1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endParaRPr lang="ru-RU" sz="6000" b="1" i="1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79E7696-7971-418A-850C-5A7662431A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65" y="1598094"/>
            <a:ext cx="3441469" cy="2294313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9" r="1341"/>
          <a:stretch/>
        </p:blipFill>
        <p:spPr>
          <a:xfrm>
            <a:off x="7878443" y="1598094"/>
            <a:ext cx="2349091" cy="2341172"/>
          </a:xfrm>
          <a:prstGeom prst="rect">
            <a:avLst/>
          </a:prstGeom>
        </p:spPr>
      </p:pic>
      <p:pic>
        <p:nvPicPr>
          <p:cNvPr id="8194" name="Picture 2" descr="https://ykl-res.azureedge.net/08877528-5553-4079-8abb-ef2563b0c34b/photomedi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257" y="1598094"/>
            <a:ext cx="3173889" cy="229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Блок-схема: перфолента 11"/>
          <p:cNvSpPr/>
          <p:nvPr/>
        </p:nvSpPr>
        <p:spPr>
          <a:xfrm>
            <a:off x="245660" y="4023675"/>
            <a:ext cx="3671248" cy="2472659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Вохмина</a:t>
            </a:r>
          </a:p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Светлана Викторовна– руководитель, координатор, методист, генератор идей, аналитик</a:t>
            </a: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4249264" y="4023675"/>
            <a:ext cx="3205882" cy="2677376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Михайлова </a:t>
            </a:r>
          </a:p>
          <a:p>
            <a:pPr algn="ctr"/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Елизавета Евгеньевна– методист, технический администратор, генератор идей</a:t>
            </a:r>
          </a:p>
          <a:p>
            <a:pPr algn="ctr"/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7833539" y="4023675"/>
            <a:ext cx="3476945" cy="2472659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Петрова</a:t>
            </a:r>
          </a:p>
          <a:p>
            <a:pPr algn="ctr"/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Ирина Дмитриевна- методист, технический администратор, генератор идей</a:t>
            </a:r>
          </a:p>
        </p:txBody>
      </p:sp>
    </p:spTree>
    <p:extLst>
      <p:ext uri="{BB962C8B-B14F-4D97-AF65-F5344CB8AC3E}">
        <p14:creationId xmlns:p14="http://schemas.microsoft.com/office/powerpoint/2010/main" val="3112518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ng.pngtree.com/back_origin_pic/00/01/67/4cd27479250fdd908c9379fb3ff84b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56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i="1" dirty="0" smtClean="0">
                <a:solidFill>
                  <a:schemeClr val="accent5">
                    <a:lumMod val="75000"/>
                  </a:schemeClr>
                </a:solidFill>
              </a:rPr>
              <a:t>География проекта</a:t>
            </a:r>
            <a:endParaRPr lang="ru-RU" sz="8000" b="1" i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https://data3.proshkolu.ru/content/media/pic/std/2000000/1430000/1429789-e7d48ac5147dbb0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821" y="1690688"/>
            <a:ext cx="4839385" cy="345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tobolsk.ru/upload/iblock/9bf/thumbsk5956x640x1x16777215_DSC_55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550" y="1690688"/>
            <a:ext cx="5161409" cy="345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184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ng.pngtree.com/back_origin_pic/00/01/67/4cd27479250fdd908c9379fb3ff84b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56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458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i="1" dirty="0">
                <a:solidFill>
                  <a:schemeClr val="accent5">
                    <a:lumMod val="75000"/>
                  </a:schemeClr>
                </a:solidFill>
              </a:rPr>
              <a:t>Сроки реализации </a:t>
            </a:r>
            <a:r>
              <a:rPr lang="ru-RU" sz="8000" b="1" i="1" dirty="0" smtClean="0">
                <a:solidFill>
                  <a:schemeClr val="accent5">
                    <a:lumMod val="75000"/>
                  </a:schemeClr>
                </a:solidFill>
              </a:rPr>
              <a:t>проекта</a:t>
            </a:r>
            <a:endParaRPr lang="ru-RU" sz="8000" b="1" i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https://cdn2.vectorstock.com/i/1000x1000/91/21/calendar-2020-2021-vector-2715912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" b="14316"/>
          <a:stretch/>
        </p:blipFill>
        <p:spPr bwMode="auto">
          <a:xfrm>
            <a:off x="3046754" y="2210936"/>
            <a:ext cx="6498422" cy="443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637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ng.pngtree.com/back_origin_pic/00/01/67/4cd27479250fdd908c9379fb3ff84b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56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879976" y="1700808"/>
            <a:ext cx="4392488" cy="43924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Креативность – это изобретение, экспериментирование, рост,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принятие рисков, нарушение правил, совершение ошибок и веселье.</a:t>
            </a:r>
          </a:p>
          <a:p>
            <a:pPr marL="0" indent="0" algn="r">
              <a:buNone/>
            </a:pP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Ричард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Брэнсон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3074" name="Picture 2" descr="D:\Рабочий стол\Лицей_2020\XX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5" r="7073"/>
          <a:stretch/>
        </p:blipFill>
        <p:spPr bwMode="auto">
          <a:xfrm>
            <a:off x="1631505" y="2060849"/>
            <a:ext cx="4048527" cy="334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386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ng.pngtree.com/back_origin_pic/00/01/67/4cd27479250fdd908c9379fb3ff84b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56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35560" y="440800"/>
            <a:ext cx="7416800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</a:p>
          <a:p>
            <a:pPr algn="just" eaLnBrk="1" hangingPunct="1">
              <a:buClrTx/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ученики , демонстрируя знания по предмету, теряются в новой ситуации, не проявляют гибкости мышления.</a:t>
            </a:r>
          </a:p>
          <a:p>
            <a:pPr algn="just" eaLnBrk="1" hangingPunct="1">
              <a:buClrTx/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Предложение: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buClrTx/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надо повышать не только успеваемость  детей (внешний фактор), но и креативность (внутренние изменения), что даст необходимый развивающий эффект.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703388" y="188914"/>
            <a:ext cx="885666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endParaRPr lang="ru-RU" alt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D:\Рабочий стол\Лицей_2020\jejdetika-v-time-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r="11559"/>
          <a:stretch/>
        </p:blipFill>
        <p:spPr bwMode="auto">
          <a:xfrm>
            <a:off x="3707199" y="3311825"/>
            <a:ext cx="4273522" cy="349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7119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ng.pngtree.com/back_origin_pic/00/01/67/4cd27479250fdd908c9379fb3ff84b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56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Диаграмма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развития креативности мышления  третьеклассников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по методике </a:t>
            </a:r>
            <a:r>
              <a:rPr lang="ru-RU" b="1" i="1" dirty="0" err="1">
                <a:solidFill>
                  <a:schemeClr val="accent5">
                    <a:lumMod val="75000"/>
                  </a:schemeClr>
                </a:solidFill>
              </a:rPr>
              <a:t>Торренса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br>
              <a:rPr lang="ru-RU" b="1" i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2467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s://png.pngtree.com/back_origin_pic/00/01/67/4cd27479250fdd908c9379fb3ff84b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92" y="37888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020" y="65138"/>
            <a:ext cx="9245979" cy="655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0" name="Line 2"/>
          <p:cNvSpPr>
            <a:spLocks noChangeShapeType="1"/>
          </p:cNvSpPr>
          <p:nvPr/>
        </p:nvSpPr>
        <p:spPr bwMode="auto">
          <a:xfrm>
            <a:off x="3698875" y="1141414"/>
            <a:ext cx="4789488" cy="1587"/>
          </a:xfrm>
          <a:prstGeom prst="line">
            <a:avLst/>
          </a:prstGeom>
          <a:noFill/>
          <a:ln w="19080" cap="sq">
            <a:solidFill>
              <a:srgbClr val="1472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1" name="Freeform 3"/>
          <p:cNvSpPr>
            <a:spLocks noChangeArrowheads="1"/>
          </p:cNvSpPr>
          <p:nvPr/>
        </p:nvSpPr>
        <p:spPr bwMode="auto">
          <a:xfrm>
            <a:off x="8537576" y="4341813"/>
            <a:ext cx="811213" cy="817562"/>
          </a:xfrm>
          <a:custGeom>
            <a:avLst/>
            <a:gdLst>
              <a:gd name="G0" fmla="+- 295 0 0"/>
              <a:gd name="G1" fmla="+- 744 0 0"/>
              <a:gd name="G2" fmla="+- 782 0 0"/>
              <a:gd name="G3" fmla="*/ 1 16385 2"/>
              <a:gd name="G4" fmla="*/ 1 29003 51712"/>
              <a:gd name="T0" fmla="*/ 810815 w 1038"/>
              <a:gd name="T1" fmla="*/ 817562 h 783"/>
              <a:gd name="T2" fmla="*/ 0 w 1038"/>
              <a:gd name="T3" fmla="*/ 509541 h 783"/>
              <a:gd name="T4" fmla="*/ 0 w 1038"/>
              <a:gd name="T5" fmla="*/ 0 h 783"/>
              <a:gd name="T6" fmla="*/ 810815 w 1038"/>
              <a:gd name="T7" fmla="*/ 306977 h 783"/>
              <a:gd name="T8" fmla="*/ 810815 w 1038"/>
              <a:gd name="T9" fmla="*/ 817562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8" h="783">
                <a:moveTo>
                  <a:pt x="1038" y="783"/>
                </a:moveTo>
                <a:lnTo>
                  <a:pt x="0" y="488"/>
                </a:lnTo>
                <a:lnTo>
                  <a:pt x="0" y="0"/>
                </a:lnTo>
                <a:lnTo>
                  <a:pt x="1038" y="294"/>
                </a:lnTo>
                <a:lnTo>
                  <a:pt x="1038" y="783"/>
                </a:lnTo>
                <a:close/>
              </a:path>
            </a:pathLst>
          </a:custGeom>
          <a:solidFill>
            <a:srgbClr val="4597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Freeform 4"/>
          <p:cNvSpPr>
            <a:spLocks noChangeArrowheads="1"/>
          </p:cNvSpPr>
          <p:nvPr/>
        </p:nvSpPr>
        <p:spPr bwMode="auto">
          <a:xfrm>
            <a:off x="9347201" y="4341813"/>
            <a:ext cx="811213" cy="817562"/>
          </a:xfrm>
          <a:custGeom>
            <a:avLst/>
            <a:gdLst>
              <a:gd name="G0" fmla="*/ 1 35313 41248"/>
              <a:gd name="G1" fmla="+- 1331 0 0"/>
              <a:gd name="G2" fmla="*/ 1 35313 41248"/>
              <a:gd name="G3" fmla="*/ 1 16385 2"/>
              <a:gd name="G4" fmla="*/ 1 29003 51712"/>
              <a:gd name="T0" fmla="*/ 810815 w 1037"/>
              <a:gd name="T1" fmla="*/ 509541 h 783"/>
              <a:gd name="T2" fmla="*/ 0 w 1037"/>
              <a:gd name="T3" fmla="*/ 817562 h 783"/>
              <a:gd name="T4" fmla="*/ 0 w 1037"/>
              <a:gd name="T5" fmla="*/ 306977 h 783"/>
              <a:gd name="T6" fmla="*/ 810815 w 1037"/>
              <a:gd name="T7" fmla="*/ 0 h 783"/>
              <a:gd name="T8" fmla="*/ 810815 w 1037"/>
              <a:gd name="T9" fmla="*/ 509541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783">
                <a:moveTo>
                  <a:pt x="1037" y="488"/>
                </a:moveTo>
                <a:lnTo>
                  <a:pt x="0" y="783"/>
                </a:lnTo>
                <a:lnTo>
                  <a:pt x="0" y="294"/>
                </a:lnTo>
                <a:lnTo>
                  <a:pt x="1037" y="0"/>
                </a:lnTo>
                <a:lnTo>
                  <a:pt x="1037" y="488"/>
                </a:lnTo>
                <a:close/>
              </a:path>
            </a:pathLst>
          </a:custGeom>
          <a:solidFill>
            <a:srgbClr val="8AC6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Freeform 5"/>
          <p:cNvSpPr>
            <a:spLocks noChangeArrowheads="1"/>
          </p:cNvSpPr>
          <p:nvPr/>
        </p:nvSpPr>
        <p:spPr bwMode="auto">
          <a:xfrm>
            <a:off x="8537575" y="4029076"/>
            <a:ext cx="1620838" cy="620713"/>
          </a:xfrm>
          <a:custGeom>
            <a:avLst/>
            <a:gdLst>
              <a:gd name="G0" fmla="+- 1 0 0"/>
              <a:gd name="G1" fmla="+- 6 0 0"/>
              <a:gd name="G2" fmla="+- 1778 0 0"/>
              <a:gd name="G3" fmla="+- 1 0 0"/>
              <a:gd name="G4" fmla="*/ 1 16385 2"/>
              <a:gd name="G5" fmla="+- 1 0 0"/>
              <a:gd name="G6" fmla="+- 1 0 0"/>
              <a:gd name="T0" fmla="*/ 1620440 w 2073"/>
              <a:gd name="T1" fmla="*/ 314008 h 595"/>
              <a:gd name="T2" fmla="*/ 809829 w 2073"/>
              <a:gd name="T3" fmla="*/ 620713 h 595"/>
              <a:gd name="T4" fmla="*/ 0 w 2073"/>
              <a:gd name="T5" fmla="*/ 314008 h 595"/>
              <a:gd name="T6" fmla="*/ 0 w 2073"/>
              <a:gd name="T7" fmla="*/ 307748 h 595"/>
              <a:gd name="T8" fmla="*/ 811393 w 2073"/>
              <a:gd name="T9" fmla="*/ 0 h 595"/>
              <a:gd name="T10" fmla="*/ 1620440 w 2073"/>
              <a:gd name="T11" fmla="*/ 307748 h 595"/>
              <a:gd name="T12" fmla="*/ 1620440 w 2073"/>
              <a:gd name="T13" fmla="*/ 314008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73" h="595">
                <a:moveTo>
                  <a:pt x="2073" y="301"/>
                </a:moveTo>
                <a:lnTo>
                  <a:pt x="1036" y="595"/>
                </a:lnTo>
                <a:lnTo>
                  <a:pt x="0" y="301"/>
                </a:lnTo>
                <a:lnTo>
                  <a:pt x="0" y="295"/>
                </a:lnTo>
                <a:lnTo>
                  <a:pt x="1038" y="0"/>
                </a:lnTo>
                <a:lnTo>
                  <a:pt x="2073" y="295"/>
                </a:lnTo>
                <a:lnTo>
                  <a:pt x="2073" y="301"/>
                </a:lnTo>
                <a:close/>
              </a:path>
            </a:pathLst>
          </a:custGeom>
          <a:solidFill>
            <a:srgbClr val="DAED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4529139"/>
            <a:ext cx="1620838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9" y="3983038"/>
            <a:ext cx="1616075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6" y="4535489"/>
            <a:ext cx="16224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9024938" y="1857376"/>
            <a:ext cx="785812" cy="714375"/>
          </a:xfrm>
          <a:prstGeom prst="ellipse">
            <a:avLst/>
          </a:prstGeom>
          <a:solidFill>
            <a:srgbClr val="DAED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8" name="Freeform 10"/>
          <p:cNvSpPr>
            <a:spLocks noChangeArrowheads="1"/>
          </p:cNvSpPr>
          <p:nvPr/>
        </p:nvSpPr>
        <p:spPr bwMode="auto">
          <a:xfrm>
            <a:off x="9310688" y="2000250"/>
            <a:ext cx="203200" cy="355600"/>
          </a:xfrm>
          <a:custGeom>
            <a:avLst/>
            <a:gdLst>
              <a:gd name="G0" fmla="+- 1 0 0"/>
              <a:gd name="G1" fmla="+- 1 0 0"/>
              <a:gd name="G2" fmla="+- 1 0 0"/>
              <a:gd name="G3" fmla="+- 65501 0 0"/>
              <a:gd name="G4" fmla="+- 65528 0 0"/>
              <a:gd name="G5" fmla="+- 1 0 0"/>
              <a:gd name="G6" fmla="+- 1 0 0"/>
              <a:gd name="G7" fmla="+- 1 0 0"/>
              <a:gd name="G8" fmla="+- 65500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+- 1 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0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275 0 0"/>
              <a:gd name="G49" fmla="+- 1 0 0"/>
              <a:gd name="G50" fmla="+- 1 0 0"/>
              <a:gd name="G51" fmla="+- 239 0 0"/>
              <a:gd name="G52" fmla="+- 1 0 0"/>
              <a:gd name="G53" fmla="+- 257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8193 0 0"/>
              <a:gd name="G62" fmla="+- 1 0 0"/>
              <a:gd name="G63" fmla="+- 1 0 0"/>
              <a:gd name="G64" fmla="+- 57344 0 0"/>
              <a:gd name="G65" fmla="+- 1 0 0"/>
              <a:gd name="G66" fmla="+- 8193 0 0"/>
              <a:gd name="G67" fmla="+- 1 0 0"/>
              <a:gd name="G68" fmla="+- 1 0 0"/>
              <a:gd name="G69" fmla="+- 1 0 0"/>
              <a:gd name="G70" fmla="+- 1 0 0"/>
              <a:gd name="G71" fmla="+- 8193 0 0"/>
              <a:gd name="G72" fmla="+- 1 0 0"/>
              <a:gd name="G73" fmla="+- 1 0 0"/>
              <a:gd name="G74" fmla="+- 1 0 0"/>
              <a:gd name="G75" fmla="*/ 1 51321 49664"/>
              <a:gd name="G76" fmla="*/ 1 48365 11520"/>
              <a:gd name="G77" fmla="*/ G76 1 180"/>
              <a:gd name="G78" fmla="*/ G75 1 G77"/>
              <a:gd name="G79" fmla="+- 1 0 0"/>
              <a:gd name="G80" fmla="+- 1 0 0"/>
              <a:gd name="G81" fmla="+- 1 0 0"/>
              <a:gd name="G82" fmla="+- 1 0 0"/>
              <a:gd name="G83" fmla="+- 1 0 0"/>
              <a:gd name="G84" fmla="+- 1 0 0"/>
              <a:gd name="G85" fmla="+- 1 0 0"/>
              <a:gd name="G86" fmla="+- 1 0 0"/>
              <a:gd name="G87" fmla="+- 1 0 0"/>
              <a:gd name="G88" fmla="+- 1 0 0"/>
              <a:gd name="G89" fmla="+- 1 0 0"/>
              <a:gd name="G90" fmla="+- 1 0 0"/>
              <a:gd name="G91" fmla="+- 1 0 0"/>
              <a:gd name="G92" fmla="+- 1 0 0"/>
              <a:gd name="G93" fmla="+- 1 0 0"/>
              <a:gd name="G94" fmla="+- 1 0 0"/>
              <a:gd name="G95" fmla="+- 1 0 0"/>
              <a:gd name="G96" fmla="+- 1 0 0"/>
              <a:gd name="G97" fmla="+- 1 0 0"/>
              <a:gd name="G98" fmla="+- 1 0 0"/>
              <a:gd name="G99" fmla="+- 1 0 0"/>
              <a:gd name="G100" fmla="+- 1 0 0"/>
              <a:gd name="G101" fmla="+- 1 0 0"/>
              <a:gd name="G102" fmla="+- 1 0 0"/>
              <a:gd name="G103" fmla="+- 1 0 0"/>
              <a:gd name="G104" fmla="+- 1 0 0"/>
              <a:gd name="G105" fmla="+- 1 0 0"/>
              <a:gd name="G106" fmla="+- 1 0 0"/>
              <a:gd name="G107" fmla="+- 32767 0 0"/>
              <a:gd name="G108" fmla="+- 1 0 0"/>
              <a:gd name="G109" fmla="+- 1 0 0"/>
              <a:gd name="G110" fmla="+- 1 0 0"/>
              <a:gd name="G111" fmla="+- 1 0 0"/>
              <a:gd name="G112" fmla="+- 1 0 0"/>
              <a:gd name="G113" fmla="+- 1 0 0"/>
              <a:gd name="G114" fmla="+- 1 0 0"/>
              <a:gd name="G115" fmla="+- 1 0 0"/>
              <a:gd name="G116" fmla="+- 1 0 0"/>
              <a:gd name="G117" fmla="+- 1 0 0"/>
              <a:gd name="G118" fmla="+- 1 0 0"/>
              <a:gd name="G119" fmla="+- 1 0 0"/>
              <a:gd name="G120" fmla="+- 1 0 0"/>
              <a:gd name="G121" fmla="+- 1 0 0"/>
              <a:gd name="G122" fmla="+- 1 0 0"/>
              <a:gd name="T0" fmla="*/ 2147483647 w 320"/>
              <a:gd name="T1" fmla="*/ 2147483647 h 417"/>
              <a:gd name="T2" fmla="*/ 2147483647 w 320"/>
              <a:gd name="T3" fmla="*/ 2147483647 h 417"/>
              <a:gd name="T4" fmla="*/ 2147483647 w 320"/>
              <a:gd name="T5" fmla="*/ 0 h 417"/>
              <a:gd name="T6" fmla="*/ 0 w 320"/>
              <a:gd name="T7" fmla="*/ 2147483647 h 417"/>
              <a:gd name="T8" fmla="*/ 2147483647 w 320"/>
              <a:gd name="T9" fmla="*/ 2147483647 h 417"/>
              <a:gd name="T10" fmla="*/ 2147483647 w 320"/>
              <a:gd name="T11" fmla="*/ 2147483647 h 417"/>
              <a:gd name="T12" fmla="*/ 0 w 320"/>
              <a:gd name="T13" fmla="*/ 2147483647 h 417"/>
              <a:gd name="T14" fmla="*/ 2147483647 w 320"/>
              <a:gd name="T15" fmla="*/ 2147483647 h 417"/>
              <a:gd name="T16" fmla="*/ 2147483647 w 320"/>
              <a:gd name="T17" fmla="*/ 2147483647 h 417"/>
              <a:gd name="T18" fmla="*/ 2147483647 w 320"/>
              <a:gd name="T19" fmla="*/ 2147483647 h 417"/>
              <a:gd name="T20" fmla="*/ 2147483647 w 320"/>
              <a:gd name="T21" fmla="*/ 2147483647 h 417"/>
              <a:gd name="T22" fmla="*/ 2147483647 w 320"/>
              <a:gd name="T23" fmla="*/ 2147483647 h 417"/>
              <a:gd name="T24" fmla="*/ 2147483647 w 320"/>
              <a:gd name="T25" fmla="*/ 2147483647 h 417"/>
              <a:gd name="T26" fmla="*/ 2147483647 w 320"/>
              <a:gd name="T27" fmla="*/ 2147483647 h 417"/>
              <a:gd name="T28" fmla="*/ 2147483647 w 320"/>
              <a:gd name="T29" fmla="*/ 2147483647 h 417"/>
              <a:gd name="T30" fmla="*/ 2147483647 w 320"/>
              <a:gd name="T31" fmla="*/ 2147483647 h 417"/>
              <a:gd name="T32" fmla="*/ 2147483647 w 320"/>
              <a:gd name="T33" fmla="*/ 2147483647 h 417"/>
              <a:gd name="T34" fmla="*/ 2147483647 w 320"/>
              <a:gd name="T35" fmla="*/ 2147483647 h 417"/>
              <a:gd name="T36" fmla="*/ 2147483647 w 320"/>
              <a:gd name="T37" fmla="*/ 2147483647 h 417"/>
              <a:gd name="T38" fmla="*/ 2147483647 w 320"/>
              <a:gd name="T39" fmla="*/ 2147483647 h 417"/>
              <a:gd name="T40" fmla="*/ 2147483647 w 320"/>
              <a:gd name="T41" fmla="*/ 2147483647 h 417"/>
              <a:gd name="T42" fmla="*/ 2147483647 w 320"/>
              <a:gd name="T43" fmla="*/ 2147483647 h 417"/>
              <a:gd name="T44" fmla="*/ 2147483647 w 320"/>
              <a:gd name="T45" fmla="*/ 2147483647 h 417"/>
              <a:gd name="T46" fmla="*/ 2147483647 w 320"/>
              <a:gd name="T47" fmla="*/ 2147483647 h 417"/>
              <a:gd name="T48" fmla="*/ 2147483647 w 320"/>
              <a:gd name="T49" fmla="*/ 2147483647 h 417"/>
              <a:gd name="T50" fmla="*/ 2147483647 w 320"/>
              <a:gd name="T51" fmla="*/ 2147483647 h 417"/>
              <a:gd name="T52" fmla="*/ 2147483647 w 320"/>
              <a:gd name="T53" fmla="*/ 2147483647 h 417"/>
              <a:gd name="T54" fmla="*/ 2147483647 w 320"/>
              <a:gd name="T55" fmla="*/ 2147483647 h 417"/>
              <a:gd name="T56" fmla="*/ 2147483647 w 320"/>
              <a:gd name="T57" fmla="*/ 0 h 417"/>
              <a:gd name="T58" fmla="*/ 2147483647 w 320"/>
              <a:gd name="T59" fmla="*/ 2147483647 h 417"/>
              <a:gd name="T60" fmla="*/ 2147483647 w 320"/>
              <a:gd name="T61" fmla="*/ 2147483647 h 417"/>
              <a:gd name="T62" fmla="*/ 2147483647 w 320"/>
              <a:gd name="T63" fmla="*/ 2147483647 h 417"/>
              <a:gd name="T64" fmla="*/ 2147483647 w 320"/>
              <a:gd name="T65" fmla="*/ 2147483647 h 417"/>
              <a:gd name="T66" fmla="*/ 2147483647 w 320"/>
              <a:gd name="T67" fmla="*/ 2147483647 h 417"/>
              <a:gd name="T68" fmla="*/ 2147483647 w 320"/>
              <a:gd name="T69" fmla="*/ 2147483647 h 417"/>
              <a:gd name="T70" fmla="*/ 2147483647 w 320"/>
              <a:gd name="T71" fmla="*/ 2147483647 h 417"/>
              <a:gd name="T72" fmla="*/ 2147483647 w 320"/>
              <a:gd name="T73" fmla="*/ 2147483647 h 417"/>
              <a:gd name="T74" fmla="*/ 2147483647 w 320"/>
              <a:gd name="T75" fmla="*/ 2147483647 h 417"/>
              <a:gd name="T76" fmla="*/ 2147483647 w 320"/>
              <a:gd name="T77" fmla="*/ 2147483647 h 417"/>
              <a:gd name="T78" fmla="*/ 2147483647 w 320"/>
              <a:gd name="T79" fmla="*/ 2147483647 h 417"/>
              <a:gd name="T80" fmla="*/ 2147483647 w 320"/>
              <a:gd name="T81" fmla="*/ 2147483647 h 417"/>
              <a:gd name="T82" fmla="*/ 2147483647 w 320"/>
              <a:gd name="T83" fmla="*/ 2147483647 h 417"/>
              <a:gd name="T84" fmla="*/ 2147483647 w 320"/>
              <a:gd name="T85" fmla="*/ 2147483647 h 417"/>
              <a:gd name="T86" fmla="*/ 2147483647 w 320"/>
              <a:gd name="T87" fmla="*/ 2147483647 h 417"/>
              <a:gd name="T88" fmla="*/ 2147483647 w 320"/>
              <a:gd name="T89" fmla="*/ 2147483647 h 417"/>
              <a:gd name="T90" fmla="*/ 2147483647 w 320"/>
              <a:gd name="T91" fmla="*/ 2147483647 h 417"/>
              <a:gd name="T92" fmla="*/ 2147483647 w 320"/>
              <a:gd name="T93" fmla="*/ 2147483647 h 417"/>
              <a:gd name="T94" fmla="*/ 2147483647 w 320"/>
              <a:gd name="T95" fmla="*/ 2147483647 h 417"/>
              <a:gd name="T96" fmla="*/ 0 w 320"/>
              <a:gd name="T97" fmla="*/ 0 h 417"/>
              <a:gd name="T98" fmla="*/ 320 w 320"/>
              <a:gd name="T99" fmla="*/ 41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T96" t="T97" r="T98" b="T99"/>
            <a:pathLst>
              <a:path w="320" h="417">
                <a:moveTo>
                  <a:pt x="115" y="62"/>
                </a:moveTo>
                <a:lnTo>
                  <a:pt x="115" y="62"/>
                </a:lnTo>
                <a:cubicBezTo>
                  <a:pt x="115" y="27"/>
                  <a:pt x="89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89" y="416"/>
                  <a:pt x="115" y="390"/>
                  <a:pt x="115" y="354"/>
                </a:cubicBezTo>
                <a:cubicBezTo>
                  <a:pt x="115" y="328"/>
                  <a:pt x="106" y="310"/>
                  <a:pt x="80" y="301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106" y="106"/>
                  <a:pt x="115" y="80"/>
                  <a:pt x="115" y="62"/>
                </a:cubicBezTo>
                <a:close/>
                <a:moveTo>
                  <a:pt x="98" y="354"/>
                </a:moveTo>
                <a:lnTo>
                  <a:pt x="98" y="354"/>
                </a:lnTo>
                <a:cubicBezTo>
                  <a:pt x="98" y="372"/>
                  <a:pt x="80" y="390"/>
                  <a:pt x="62" y="390"/>
                </a:cubicBez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8" y="337"/>
                  <a:pt x="98" y="354"/>
                </a:cubicBezTo>
                <a:close/>
                <a:moveTo>
                  <a:pt x="62" y="88"/>
                </a:moveTo>
                <a:lnTo>
                  <a:pt x="62" y="88"/>
                </a:lnTo>
                <a:cubicBezTo>
                  <a:pt x="44" y="88"/>
                  <a:pt x="27" y="80"/>
                  <a:pt x="27" y="62"/>
                </a:cubicBez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8" y="35"/>
                  <a:pt x="98" y="62"/>
                </a:cubicBezTo>
                <a:cubicBezTo>
                  <a:pt x="98" y="80"/>
                  <a:pt x="80" y="88"/>
                  <a:pt x="62" y="88"/>
                </a:cubicBezTo>
                <a:close/>
                <a:moveTo>
                  <a:pt x="284" y="301"/>
                </a:moveTo>
                <a:lnTo>
                  <a:pt x="284" y="301"/>
                </a:lnTo>
                <a:cubicBezTo>
                  <a:pt x="284" y="115"/>
                  <a:pt x="284" y="115"/>
                  <a:pt x="284" y="115"/>
                </a:cubicBezTo>
                <a:cubicBezTo>
                  <a:pt x="302" y="106"/>
                  <a:pt x="319" y="80"/>
                  <a:pt x="319" y="62"/>
                </a:cubicBez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5" y="27"/>
                  <a:pt x="195" y="62"/>
                </a:cubicBezTo>
                <a:cubicBezTo>
                  <a:pt x="195" y="80"/>
                  <a:pt x="212" y="106"/>
                  <a:pt x="239" y="115"/>
                </a:cubicBezTo>
                <a:cubicBezTo>
                  <a:pt x="239" y="301"/>
                  <a:pt x="239" y="301"/>
                  <a:pt x="239" y="301"/>
                </a:cubicBezTo>
                <a:cubicBezTo>
                  <a:pt x="212" y="310"/>
                  <a:pt x="195" y="328"/>
                  <a:pt x="195" y="354"/>
                </a:cubicBezTo>
                <a:cubicBezTo>
                  <a:pt x="195" y="390"/>
                  <a:pt x="221" y="416"/>
                  <a:pt x="257" y="416"/>
                </a:cubicBezTo>
                <a:cubicBezTo>
                  <a:pt x="292" y="416"/>
                  <a:pt x="319" y="390"/>
                  <a:pt x="319" y="354"/>
                </a:cubicBezTo>
                <a:cubicBezTo>
                  <a:pt x="319" y="328"/>
                  <a:pt x="302" y="310"/>
                  <a:pt x="284" y="301"/>
                </a:cubicBezTo>
                <a:close/>
                <a:moveTo>
                  <a:pt x="221" y="62"/>
                </a:moveTo>
                <a:lnTo>
                  <a:pt x="221" y="62"/>
                </a:ln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ubicBezTo>
                  <a:pt x="239" y="88"/>
                  <a:pt x="221" y="80"/>
                  <a:pt x="221" y="62"/>
                </a:cubicBezTo>
                <a:close/>
                <a:moveTo>
                  <a:pt x="257" y="390"/>
                </a:moveTo>
                <a:lnTo>
                  <a:pt x="257" y="390"/>
                </a:lnTo>
                <a:cubicBezTo>
                  <a:pt x="239" y="390"/>
                  <a:pt x="221" y="372"/>
                  <a:pt x="221" y="354"/>
                </a:cubicBezTo>
                <a:cubicBezTo>
                  <a:pt x="221" y="337"/>
                  <a:pt x="239" y="319"/>
                  <a:pt x="257" y="319"/>
                </a:cubicBezTo>
                <a:cubicBezTo>
                  <a:pt x="275" y="319"/>
                  <a:pt x="292" y="337"/>
                  <a:pt x="292" y="354"/>
                </a:cubicBezTo>
                <a:cubicBezTo>
                  <a:pt x="292" y="372"/>
                  <a:pt x="275" y="390"/>
                  <a:pt x="257" y="3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8520114" y="2643188"/>
            <a:ext cx="2039937" cy="79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850"/>
              </a:spcBef>
            </a:pPr>
            <a:r>
              <a:rPr lang="ru-RU" altLang="ru-RU" sz="1600" b="1" dirty="0">
                <a:solidFill>
                  <a:srgbClr val="002060"/>
                </a:solidFill>
              </a:rPr>
              <a:t>ПРОЕКТЫ,</a:t>
            </a:r>
          </a:p>
          <a:p>
            <a:pPr algn="ctr">
              <a:lnSpc>
                <a:spcPct val="120000"/>
              </a:lnSpc>
              <a:spcBef>
                <a:spcPts val="850"/>
              </a:spcBef>
            </a:pPr>
            <a:r>
              <a:rPr lang="ru-RU" altLang="ru-RU" sz="1600" b="1" dirty="0">
                <a:solidFill>
                  <a:srgbClr val="002060"/>
                </a:solidFill>
                <a:latin typeface="Roboto Light" charset="0"/>
              </a:rPr>
              <a:t>ИССЛЕДОВАНИЯ</a:t>
            </a:r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4095750" y="2071689"/>
            <a:ext cx="642938" cy="71437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1" name="Freeform 13"/>
          <p:cNvSpPr>
            <a:spLocks noChangeArrowheads="1"/>
          </p:cNvSpPr>
          <p:nvPr/>
        </p:nvSpPr>
        <p:spPr bwMode="auto">
          <a:xfrm>
            <a:off x="4310064" y="2286000"/>
            <a:ext cx="249237" cy="268288"/>
          </a:xfrm>
          <a:custGeom>
            <a:avLst/>
            <a:gdLst>
              <a:gd name="G0" fmla="+- 1 0 0"/>
              <a:gd name="G1" fmla="+- 1 0 0"/>
              <a:gd name="G2" fmla="+- 1 0 0"/>
              <a:gd name="G3" fmla="+- 65510 0 0"/>
              <a:gd name="G4" fmla="+- 0 0 0"/>
              <a:gd name="G5" fmla="+- 65509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+- 1 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*/ 1 16385 2"/>
              <a:gd name="G52" fmla="+- 1 0 0"/>
              <a:gd name="G53" fmla="+- 1 0 0"/>
              <a:gd name="G54" fmla="+- 57344 0 0"/>
              <a:gd name="G55" fmla="+- 1 0 0"/>
              <a:gd name="G56" fmla="+- 8193 0 0"/>
              <a:gd name="G57" fmla="+- 32767 0 0"/>
              <a:gd name="G58" fmla="+- 1 0 0"/>
              <a:gd name="G59" fmla="+- 1 0 0"/>
              <a:gd name="G60" fmla="+- 1 0 0"/>
              <a:gd name="G61" fmla="+- 57344 0 0"/>
              <a:gd name="G62" fmla="+- 1 0 0"/>
              <a:gd name="G63" fmla="*/ 1 30779 6250"/>
              <a:gd name="G64" fmla="+- 1 0 0"/>
              <a:gd name="G65" fmla="+- 1 0 0"/>
              <a:gd name="G66" fmla="+- 1 0 0"/>
              <a:gd name="G67" fmla="+- 1 0 0"/>
              <a:gd name="G68" fmla="+- 32768 0 0"/>
              <a:gd name="G69" fmla="+- 32768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G80" fmla="+- 1 0 0"/>
              <a:gd name="G81" fmla="+- 1 0 0"/>
              <a:gd name="G82" fmla="+- 1 0 0"/>
              <a:gd name="G83" fmla="+- 1 0 0"/>
              <a:gd name="G84" fmla="+- 1 0 0"/>
              <a:gd name="G85" fmla="+- 1 0 0"/>
              <a:gd name="G86" fmla="+- 1 0 0"/>
              <a:gd name="G87" fmla="+- 1 0 0"/>
              <a:gd name="G88" fmla="+- 1 0 0"/>
              <a:gd name="G89" fmla="+- 1 0 0"/>
              <a:gd name="G90" fmla="+- 1 0 0"/>
              <a:gd name="G91" fmla="+- 1 0 0"/>
              <a:gd name="G92" fmla="+- 1 0 0"/>
              <a:gd name="G93" fmla="+- 1 0 0"/>
              <a:gd name="G94" fmla="+- 1 0 0"/>
              <a:gd name="G95" fmla="+- 1 0 0"/>
              <a:gd name="G96" fmla="+- 1 0 0"/>
              <a:gd name="G97" fmla="+- 1 0 0"/>
              <a:gd name="G98" fmla="+- 1 0 0"/>
              <a:gd name="G99" fmla="+- 1 0 0"/>
              <a:gd name="G100" fmla="+- 1 0 0"/>
              <a:gd name="T0" fmla="*/ 2147483647 w 497"/>
              <a:gd name="T1" fmla="*/ 0 h 400"/>
              <a:gd name="T2" fmla="*/ 2147483647 w 497"/>
              <a:gd name="T3" fmla="*/ 0 h 400"/>
              <a:gd name="T4" fmla="*/ 2147483647 w 497"/>
              <a:gd name="T5" fmla="*/ 0 h 400"/>
              <a:gd name="T6" fmla="*/ 0 w 497"/>
              <a:gd name="T7" fmla="*/ 2147483647 h 400"/>
              <a:gd name="T8" fmla="*/ 0 w 497"/>
              <a:gd name="T9" fmla="*/ 2147483647 h 400"/>
              <a:gd name="T10" fmla="*/ 2147483647 w 497"/>
              <a:gd name="T11" fmla="*/ 2147483647 h 400"/>
              <a:gd name="T12" fmla="*/ 2147483647 w 497"/>
              <a:gd name="T13" fmla="*/ 2147483647 h 400"/>
              <a:gd name="T14" fmla="*/ 2147483647 w 497"/>
              <a:gd name="T15" fmla="*/ 2147483647 h 400"/>
              <a:gd name="T16" fmla="*/ 2147483647 w 497"/>
              <a:gd name="T17" fmla="*/ 2147483647 h 400"/>
              <a:gd name="T18" fmla="*/ 2147483647 w 497"/>
              <a:gd name="T19" fmla="*/ 0 h 400"/>
              <a:gd name="T20" fmla="*/ 2147483647 w 497"/>
              <a:gd name="T21" fmla="*/ 2147483647 h 400"/>
              <a:gd name="T22" fmla="*/ 2147483647 w 497"/>
              <a:gd name="T23" fmla="*/ 2147483647 h 400"/>
              <a:gd name="T24" fmla="*/ 2147483647 w 497"/>
              <a:gd name="T25" fmla="*/ 2147483647 h 400"/>
              <a:gd name="T26" fmla="*/ 2147483647 w 497"/>
              <a:gd name="T27" fmla="*/ 2147483647 h 400"/>
              <a:gd name="T28" fmla="*/ 2147483647 w 497"/>
              <a:gd name="T29" fmla="*/ 2147483647 h 400"/>
              <a:gd name="T30" fmla="*/ 2147483647 w 497"/>
              <a:gd name="T31" fmla="*/ 2147483647 h 400"/>
              <a:gd name="T32" fmla="*/ 2147483647 w 497"/>
              <a:gd name="T33" fmla="*/ 2147483647 h 400"/>
              <a:gd name="T34" fmla="*/ 2147483647 w 497"/>
              <a:gd name="T35" fmla="*/ 2147483647 h 400"/>
              <a:gd name="T36" fmla="*/ 2147483647 w 497"/>
              <a:gd name="T37" fmla="*/ 2147483647 h 400"/>
              <a:gd name="T38" fmla="*/ 2147483647 w 497"/>
              <a:gd name="T39" fmla="*/ 2147483647 h 400"/>
              <a:gd name="T40" fmla="*/ 2147483647 w 497"/>
              <a:gd name="T41" fmla="*/ 2147483647 h 400"/>
              <a:gd name="T42" fmla="*/ 2147483647 w 497"/>
              <a:gd name="T43" fmla="*/ 2147483647 h 400"/>
              <a:gd name="T44" fmla="*/ 2147483647 w 497"/>
              <a:gd name="T45" fmla="*/ 2147483647 h 400"/>
              <a:gd name="T46" fmla="*/ 2147483647 w 497"/>
              <a:gd name="T47" fmla="*/ 2147483647 h 400"/>
              <a:gd name="T48" fmla="*/ 2147483647 w 497"/>
              <a:gd name="T49" fmla="*/ 2147483647 h 400"/>
              <a:gd name="T50" fmla="*/ 2147483647 w 497"/>
              <a:gd name="T51" fmla="*/ 2147483647 h 400"/>
              <a:gd name="T52" fmla="*/ 2147483647 w 497"/>
              <a:gd name="T53" fmla="*/ 2147483647 h 400"/>
              <a:gd name="T54" fmla="*/ 2147483647 w 497"/>
              <a:gd name="T55" fmla="*/ 2147483647 h 400"/>
              <a:gd name="T56" fmla="*/ 2147483647 w 497"/>
              <a:gd name="T57" fmla="*/ 2147483647 h 400"/>
              <a:gd name="T58" fmla="*/ 2147483647 w 497"/>
              <a:gd name="T59" fmla="*/ 2147483647 h 400"/>
              <a:gd name="T60" fmla="*/ 2147483647 w 497"/>
              <a:gd name="T61" fmla="*/ 2147483647 h 400"/>
              <a:gd name="T62" fmla="*/ 2147483647 w 497"/>
              <a:gd name="T63" fmla="*/ 2147483647 h 400"/>
              <a:gd name="T64" fmla="*/ 2147483647 w 497"/>
              <a:gd name="T65" fmla="*/ 2147483647 h 400"/>
              <a:gd name="T66" fmla="*/ 2147483647 w 497"/>
              <a:gd name="T67" fmla="*/ 2147483647 h 400"/>
              <a:gd name="T68" fmla="*/ 2147483647 w 497"/>
              <a:gd name="T69" fmla="*/ 2147483647 h 400"/>
              <a:gd name="T70" fmla="*/ 2147483647 w 497"/>
              <a:gd name="T71" fmla="*/ 2147483647 h 400"/>
              <a:gd name="T72" fmla="*/ 2147483647 w 497"/>
              <a:gd name="T73" fmla="*/ 2147483647 h 400"/>
              <a:gd name="T74" fmla="*/ 2147483647 w 497"/>
              <a:gd name="T75" fmla="*/ 2147483647 h 400"/>
              <a:gd name="T76" fmla="*/ 2147483647 w 497"/>
              <a:gd name="T77" fmla="*/ 2147483647 h 400"/>
              <a:gd name="T78" fmla="*/ 2147483647 w 497"/>
              <a:gd name="T79" fmla="*/ 2147483647 h 400"/>
              <a:gd name="T80" fmla="*/ 2147483647 w 497"/>
              <a:gd name="T81" fmla="*/ 2147483647 h 400"/>
              <a:gd name="T82" fmla="*/ 2147483647 w 497"/>
              <a:gd name="T83" fmla="*/ 2147483647 h 400"/>
              <a:gd name="T84" fmla="*/ 2147483647 w 497"/>
              <a:gd name="T85" fmla="*/ 2147483647 h 400"/>
              <a:gd name="T86" fmla="*/ 2147483647 w 497"/>
              <a:gd name="T87" fmla="*/ 2147483647 h 400"/>
              <a:gd name="T88" fmla="*/ 2147483647 w 497"/>
              <a:gd name="T89" fmla="*/ 2147483647 h 400"/>
              <a:gd name="T90" fmla="*/ 0 w 497"/>
              <a:gd name="T91" fmla="*/ 0 h 400"/>
              <a:gd name="T92" fmla="*/ 497 w 497"/>
              <a:gd name="T93" fmla="*/ 40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T90" t="T91" r="T92" b="T93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3452813" y="3144839"/>
            <a:ext cx="18526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КВИЗ,</a:t>
            </a:r>
          </a:p>
          <a:p>
            <a:pPr algn="ctr">
              <a:buClrTx/>
              <a:buFontTx/>
              <a:buNone/>
            </a:pPr>
            <a:endParaRPr lang="ru-RU" altLang="ru-RU" sz="1600" b="1" dirty="0">
              <a:solidFill>
                <a:srgbClr val="002060"/>
              </a:solidFill>
            </a:endParaRPr>
          </a:p>
          <a:p>
            <a:pPr algn="ctr">
              <a:buClrTx/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Roboto Regular" charset="0"/>
              </a:rPr>
              <a:t>КЕЙС</a:t>
            </a:r>
          </a:p>
        </p:txBody>
      </p:sp>
      <p:sp>
        <p:nvSpPr>
          <p:cNvPr id="22543" name="Oval 15"/>
          <p:cNvSpPr>
            <a:spLocks noChangeArrowheads="1"/>
          </p:cNvSpPr>
          <p:nvPr/>
        </p:nvSpPr>
        <p:spPr bwMode="auto">
          <a:xfrm>
            <a:off x="5816600" y="1858963"/>
            <a:ext cx="565150" cy="64135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4" name="Freeform 16"/>
          <p:cNvSpPr>
            <a:spLocks noChangeArrowheads="1"/>
          </p:cNvSpPr>
          <p:nvPr/>
        </p:nvSpPr>
        <p:spPr bwMode="auto">
          <a:xfrm>
            <a:off x="5953125" y="2000251"/>
            <a:ext cx="311150" cy="333375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G17" fmla="+- 0 0 0"/>
              <a:gd name="G18" fmla="+- 65483 0 0"/>
              <a:gd name="G19" fmla="+- 0 0 0"/>
              <a:gd name="G20" fmla="+- 1 0 0"/>
              <a:gd name="G21" fmla="+- 1 0 0"/>
              <a:gd name="G22" fmla="+- 1 0 0"/>
              <a:gd name="G23" fmla="+- 1 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8193 0 0"/>
              <a:gd name="G40" fmla="+- 1 0 0"/>
              <a:gd name="G41" fmla="+- 1 0 0"/>
              <a:gd name="G42" fmla="+- 1 0 0"/>
              <a:gd name="G43" fmla="+- 1 0 0"/>
              <a:gd name="G44" fmla="+- 8193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+- 32768 0 0"/>
              <a:gd name="G63" fmla="+- 32768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T0" fmla="*/ 2147483647 w 497"/>
              <a:gd name="T1" fmla="*/ 2147483647 h 400"/>
              <a:gd name="T2" fmla="*/ 2147483647 w 497"/>
              <a:gd name="T3" fmla="*/ 2147483647 h 400"/>
              <a:gd name="T4" fmla="*/ 2147483647 w 497"/>
              <a:gd name="T5" fmla="*/ 2147483647 h 400"/>
              <a:gd name="T6" fmla="*/ 2147483647 w 497"/>
              <a:gd name="T7" fmla="*/ 2147483647 h 400"/>
              <a:gd name="T8" fmla="*/ 2147483647 w 497"/>
              <a:gd name="T9" fmla="*/ 2147483647 h 400"/>
              <a:gd name="T10" fmla="*/ 2147483647 w 497"/>
              <a:gd name="T11" fmla="*/ 2147483647 h 400"/>
              <a:gd name="T12" fmla="*/ 2147483647 w 497"/>
              <a:gd name="T13" fmla="*/ 2147483647 h 400"/>
              <a:gd name="T14" fmla="*/ 2147483647 w 497"/>
              <a:gd name="T15" fmla="*/ 2147483647 h 400"/>
              <a:gd name="T16" fmla="*/ 2147483647 w 497"/>
              <a:gd name="T17" fmla="*/ 2147483647 h 400"/>
              <a:gd name="T18" fmla="*/ 2147483647 w 497"/>
              <a:gd name="T19" fmla="*/ 2147483647 h 400"/>
              <a:gd name="T20" fmla="*/ 2147483647 w 497"/>
              <a:gd name="T21" fmla="*/ 2147483647 h 400"/>
              <a:gd name="T22" fmla="*/ 2147483647 w 497"/>
              <a:gd name="T23" fmla="*/ 2147483647 h 400"/>
              <a:gd name="T24" fmla="*/ 2147483647 w 497"/>
              <a:gd name="T25" fmla="*/ 0 h 400"/>
              <a:gd name="T26" fmla="*/ 2147483647 w 497"/>
              <a:gd name="T27" fmla="*/ 2147483647 h 400"/>
              <a:gd name="T28" fmla="*/ 0 w 497"/>
              <a:gd name="T29" fmla="*/ 2147483647 h 400"/>
              <a:gd name="T30" fmla="*/ 0 w 497"/>
              <a:gd name="T31" fmla="*/ 2147483647 h 400"/>
              <a:gd name="T32" fmla="*/ 2147483647 w 497"/>
              <a:gd name="T33" fmla="*/ 2147483647 h 400"/>
              <a:gd name="T34" fmla="*/ 2147483647 w 497"/>
              <a:gd name="T35" fmla="*/ 2147483647 h 400"/>
              <a:gd name="T36" fmla="*/ 2147483647 w 497"/>
              <a:gd name="T37" fmla="*/ 2147483647 h 400"/>
              <a:gd name="T38" fmla="*/ 2147483647 w 497"/>
              <a:gd name="T39" fmla="*/ 2147483647 h 400"/>
              <a:gd name="T40" fmla="*/ 2147483647 w 497"/>
              <a:gd name="T41" fmla="*/ 2147483647 h 400"/>
              <a:gd name="T42" fmla="*/ 2147483647 w 497"/>
              <a:gd name="T43" fmla="*/ 2147483647 h 400"/>
              <a:gd name="T44" fmla="*/ 2147483647 w 497"/>
              <a:gd name="T45" fmla="*/ 2147483647 h 400"/>
              <a:gd name="T46" fmla="*/ 2147483647 w 497"/>
              <a:gd name="T47" fmla="*/ 2147483647 h 400"/>
              <a:gd name="T48" fmla="*/ 2147483647 w 497"/>
              <a:gd name="T49" fmla="*/ 2147483647 h 400"/>
              <a:gd name="T50" fmla="*/ 2147483647 w 497"/>
              <a:gd name="T51" fmla="*/ 2147483647 h 400"/>
              <a:gd name="T52" fmla="*/ 2147483647 w 497"/>
              <a:gd name="T53" fmla="*/ 2147483647 h 400"/>
              <a:gd name="T54" fmla="*/ 2147483647 w 497"/>
              <a:gd name="T55" fmla="*/ 2147483647 h 400"/>
              <a:gd name="T56" fmla="*/ 2147483647 w 497"/>
              <a:gd name="T57" fmla="*/ 2147483647 h 400"/>
              <a:gd name="T58" fmla="*/ 2147483647 w 497"/>
              <a:gd name="T59" fmla="*/ 2147483647 h 400"/>
              <a:gd name="T60" fmla="*/ 0 w 497"/>
              <a:gd name="T61" fmla="*/ 0 h 400"/>
              <a:gd name="T62" fmla="*/ 497 w 497"/>
              <a:gd name="T63" fmla="*/ 40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T60" t="T61" r="T62" b="T63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5167314" y="2636838"/>
            <a:ext cx="18573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ДРУДЛЫ</a:t>
            </a:r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7431089" y="2352676"/>
            <a:ext cx="593725" cy="576263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7" name="Freeform 19"/>
          <p:cNvSpPr>
            <a:spLocks noChangeArrowheads="1"/>
          </p:cNvSpPr>
          <p:nvPr/>
        </p:nvSpPr>
        <p:spPr bwMode="auto">
          <a:xfrm>
            <a:off x="7596189" y="2500313"/>
            <a:ext cx="269875" cy="341312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65527 0 0"/>
              <a:gd name="G21" fmla="+- 0 0 0"/>
              <a:gd name="G22" fmla="+- 1 0 0"/>
              <a:gd name="G23" fmla="+- 1 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8193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32766 0 0"/>
              <a:gd name="G50" fmla="+- 32767 0 0"/>
              <a:gd name="G51" fmla="+- 1 0 0"/>
              <a:gd name="G52" fmla="+- 1 0 0"/>
              <a:gd name="G53" fmla="+- 1 0 0"/>
              <a:gd name="G54" fmla="+- 1 0 0"/>
              <a:gd name="G55" fmla="+- 1 0 0"/>
              <a:gd name="T0" fmla="*/ 2147483647 w 461"/>
              <a:gd name="T1" fmla="*/ 2147483647 h 443"/>
              <a:gd name="T2" fmla="*/ 2147483647 w 461"/>
              <a:gd name="T3" fmla="*/ 2147483647 h 443"/>
              <a:gd name="T4" fmla="*/ 2147483647 w 461"/>
              <a:gd name="T5" fmla="*/ 2147483647 h 443"/>
              <a:gd name="T6" fmla="*/ 2147483647 w 461"/>
              <a:gd name="T7" fmla="*/ 2147483647 h 443"/>
              <a:gd name="T8" fmla="*/ 2147483647 w 461"/>
              <a:gd name="T9" fmla="*/ 2147483647 h 443"/>
              <a:gd name="T10" fmla="*/ 2147483647 w 461"/>
              <a:gd name="T11" fmla="*/ 2147483647 h 443"/>
              <a:gd name="T12" fmla="*/ 2147483647 w 461"/>
              <a:gd name="T13" fmla="*/ 2147483647 h 443"/>
              <a:gd name="T14" fmla="*/ 2147483647 w 461"/>
              <a:gd name="T15" fmla="*/ 0 h 443"/>
              <a:gd name="T16" fmla="*/ 2147483647 w 461"/>
              <a:gd name="T17" fmla="*/ 2147483647 h 443"/>
              <a:gd name="T18" fmla="*/ 2147483647 w 461"/>
              <a:gd name="T19" fmla="*/ 2147483647 h 443"/>
              <a:gd name="T20" fmla="*/ 2147483647 w 461"/>
              <a:gd name="T21" fmla="*/ 2147483647 h 443"/>
              <a:gd name="T22" fmla="*/ 2147483647 w 461"/>
              <a:gd name="T23" fmla="*/ 2147483647 h 443"/>
              <a:gd name="T24" fmla="*/ 2147483647 w 461"/>
              <a:gd name="T25" fmla="*/ 2147483647 h 443"/>
              <a:gd name="T26" fmla="*/ 2147483647 w 461"/>
              <a:gd name="T27" fmla="*/ 2147483647 h 443"/>
              <a:gd name="T28" fmla="*/ 0 w 461"/>
              <a:gd name="T29" fmla="*/ 2147483647 h 443"/>
              <a:gd name="T30" fmla="*/ 0 w 461"/>
              <a:gd name="T31" fmla="*/ 2147483647 h 443"/>
              <a:gd name="T32" fmla="*/ 2147483647 w 461"/>
              <a:gd name="T33" fmla="*/ 2147483647 h 443"/>
              <a:gd name="T34" fmla="*/ 2147483647 w 461"/>
              <a:gd name="T35" fmla="*/ 2147483647 h 443"/>
              <a:gd name="T36" fmla="*/ 2147483647 w 461"/>
              <a:gd name="T37" fmla="*/ 2147483647 h 443"/>
              <a:gd name="T38" fmla="*/ 2147483647 w 461"/>
              <a:gd name="T39" fmla="*/ 2147483647 h 443"/>
              <a:gd name="T40" fmla="*/ 0 w 461"/>
              <a:gd name="T41" fmla="*/ 0 h 443"/>
              <a:gd name="T42" fmla="*/ 461 w 461"/>
              <a:gd name="T43" fmla="*/ 443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T40" t="T41" r="T42" b="T43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6718301" y="2989263"/>
            <a:ext cx="1928813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850"/>
              </a:spcBef>
            </a:pPr>
            <a:r>
              <a:rPr lang="ru-RU" altLang="ru-RU" sz="1600" b="1" dirty="0">
                <a:solidFill>
                  <a:srgbClr val="002060"/>
                </a:solidFill>
                <a:latin typeface="Roboto Light" charset="0"/>
              </a:rPr>
              <a:t>СТОРИТЕЛЛИНГ</a:t>
            </a:r>
          </a:p>
        </p:txBody>
      </p:sp>
      <p:pic>
        <p:nvPicPr>
          <p:cNvPr id="22549" name="Picture 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1" y="3200400"/>
            <a:ext cx="92075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50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4" y="3687764"/>
            <a:ext cx="920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51" name="Oval 23"/>
          <p:cNvSpPr>
            <a:spLocks noChangeArrowheads="1"/>
          </p:cNvSpPr>
          <p:nvPr/>
        </p:nvSpPr>
        <p:spPr bwMode="auto">
          <a:xfrm>
            <a:off x="6059489" y="4248150"/>
            <a:ext cx="92075" cy="122238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 flipV="1">
            <a:off x="6105525" y="3187700"/>
            <a:ext cx="1588" cy="1062038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2553" name="Picture 2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3694114"/>
            <a:ext cx="9207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54" name="Picture 2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3998914"/>
            <a:ext cx="162083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55" name="Oval 27"/>
          <p:cNvSpPr>
            <a:spLocks noChangeArrowheads="1"/>
          </p:cNvSpPr>
          <p:nvPr/>
        </p:nvSpPr>
        <p:spPr bwMode="auto">
          <a:xfrm>
            <a:off x="2524125" y="1571625"/>
            <a:ext cx="642938" cy="6429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56" name="Freeform 28"/>
          <p:cNvSpPr>
            <a:spLocks noChangeArrowheads="1"/>
          </p:cNvSpPr>
          <p:nvPr/>
        </p:nvSpPr>
        <p:spPr bwMode="auto">
          <a:xfrm>
            <a:off x="2738439" y="1714500"/>
            <a:ext cx="204787" cy="355600"/>
          </a:xfrm>
          <a:custGeom>
            <a:avLst/>
            <a:gdLst>
              <a:gd name="G0" fmla="+- 1 0 0"/>
              <a:gd name="G1" fmla="+- 1 0 0"/>
              <a:gd name="G2" fmla="+- 1 0 0"/>
              <a:gd name="G3" fmla="+- 65501 0 0"/>
              <a:gd name="G4" fmla="+- 65528 0 0"/>
              <a:gd name="G5" fmla="+- 1 0 0"/>
              <a:gd name="G6" fmla="+- 1 0 0"/>
              <a:gd name="G7" fmla="+- 1 0 0"/>
              <a:gd name="G8" fmla="+- 65500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+- 1 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0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275 0 0"/>
              <a:gd name="G49" fmla="+- 1 0 0"/>
              <a:gd name="G50" fmla="+- 1 0 0"/>
              <a:gd name="G51" fmla="+- 239 0 0"/>
              <a:gd name="G52" fmla="+- 1 0 0"/>
              <a:gd name="G53" fmla="+- 257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8193 0 0"/>
              <a:gd name="G62" fmla="+- 1 0 0"/>
              <a:gd name="G63" fmla="+- 1 0 0"/>
              <a:gd name="G64" fmla="+- 57344 0 0"/>
              <a:gd name="G65" fmla="+- 1 0 0"/>
              <a:gd name="G66" fmla="+- 8193 0 0"/>
              <a:gd name="G67" fmla="+- 1 0 0"/>
              <a:gd name="G68" fmla="+- 1 0 0"/>
              <a:gd name="G69" fmla="+- 1 0 0"/>
              <a:gd name="G70" fmla="+- 1 0 0"/>
              <a:gd name="G71" fmla="+- 8193 0 0"/>
              <a:gd name="G72" fmla="+- 1 0 0"/>
              <a:gd name="G73" fmla="+- 1 0 0"/>
              <a:gd name="G74" fmla="+- 1 0 0"/>
              <a:gd name="G75" fmla="*/ 1 51321 49664"/>
              <a:gd name="G76" fmla="*/ 1 48365 11520"/>
              <a:gd name="G77" fmla="*/ G76 1 180"/>
              <a:gd name="G78" fmla="*/ G75 1 G77"/>
              <a:gd name="G79" fmla="+- 1 0 0"/>
              <a:gd name="G80" fmla="+- 1 0 0"/>
              <a:gd name="G81" fmla="+- 1 0 0"/>
              <a:gd name="G82" fmla="+- 1 0 0"/>
              <a:gd name="G83" fmla="+- 1 0 0"/>
              <a:gd name="G84" fmla="+- 1 0 0"/>
              <a:gd name="G85" fmla="+- 1 0 0"/>
              <a:gd name="G86" fmla="+- 1 0 0"/>
              <a:gd name="G87" fmla="+- 1 0 0"/>
              <a:gd name="G88" fmla="+- 1 0 0"/>
              <a:gd name="G89" fmla="+- 1 0 0"/>
              <a:gd name="G90" fmla="+- 1 0 0"/>
              <a:gd name="G91" fmla="+- 1 0 0"/>
              <a:gd name="G92" fmla="+- 1 0 0"/>
              <a:gd name="G93" fmla="+- 1 0 0"/>
              <a:gd name="G94" fmla="+- 1 0 0"/>
              <a:gd name="G95" fmla="+- 1 0 0"/>
              <a:gd name="G96" fmla="+- 1 0 0"/>
              <a:gd name="G97" fmla="+- 1 0 0"/>
              <a:gd name="G98" fmla="+- 1 0 0"/>
              <a:gd name="G99" fmla="+- 1 0 0"/>
              <a:gd name="G100" fmla="+- 1 0 0"/>
              <a:gd name="G101" fmla="+- 1 0 0"/>
              <a:gd name="G102" fmla="+- 1 0 0"/>
              <a:gd name="G103" fmla="+- 1 0 0"/>
              <a:gd name="G104" fmla="+- 1 0 0"/>
              <a:gd name="G105" fmla="+- 1 0 0"/>
              <a:gd name="G106" fmla="+- 1 0 0"/>
              <a:gd name="G107" fmla="+- 32767 0 0"/>
              <a:gd name="G108" fmla="+- 1 0 0"/>
              <a:gd name="G109" fmla="+- 1 0 0"/>
              <a:gd name="G110" fmla="+- 1 0 0"/>
              <a:gd name="G111" fmla="+- 1 0 0"/>
              <a:gd name="G112" fmla="+- 1 0 0"/>
              <a:gd name="G113" fmla="+- 1 0 0"/>
              <a:gd name="G114" fmla="+- 1 0 0"/>
              <a:gd name="G115" fmla="+- 1 0 0"/>
              <a:gd name="G116" fmla="+- 1 0 0"/>
              <a:gd name="G117" fmla="+- 1 0 0"/>
              <a:gd name="G118" fmla="+- 1 0 0"/>
              <a:gd name="G119" fmla="+- 1 0 0"/>
              <a:gd name="G120" fmla="+- 1 0 0"/>
              <a:gd name="G121" fmla="+- 1 0 0"/>
              <a:gd name="G122" fmla="+- 1 0 0"/>
              <a:gd name="T0" fmla="*/ 2147483647 w 320"/>
              <a:gd name="T1" fmla="*/ 2147483647 h 417"/>
              <a:gd name="T2" fmla="*/ 2147483647 w 320"/>
              <a:gd name="T3" fmla="*/ 2147483647 h 417"/>
              <a:gd name="T4" fmla="*/ 2147483647 w 320"/>
              <a:gd name="T5" fmla="*/ 0 h 417"/>
              <a:gd name="T6" fmla="*/ 0 w 320"/>
              <a:gd name="T7" fmla="*/ 2147483647 h 417"/>
              <a:gd name="T8" fmla="*/ 2147483647 w 320"/>
              <a:gd name="T9" fmla="*/ 2147483647 h 417"/>
              <a:gd name="T10" fmla="*/ 2147483647 w 320"/>
              <a:gd name="T11" fmla="*/ 2147483647 h 417"/>
              <a:gd name="T12" fmla="*/ 0 w 320"/>
              <a:gd name="T13" fmla="*/ 2147483647 h 417"/>
              <a:gd name="T14" fmla="*/ 2147483647 w 320"/>
              <a:gd name="T15" fmla="*/ 2147483647 h 417"/>
              <a:gd name="T16" fmla="*/ 2147483647 w 320"/>
              <a:gd name="T17" fmla="*/ 2147483647 h 417"/>
              <a:gd name="T18" fmla="*/ 2147483647 w 320"/>
              <a:gd name="T19" fmla="*/ 2147483647 h 417"/>
              <a:gd name="T20" fmla="*/ 2147483647 w 320"/>
              <a:gd name="T21" fmla="*/ 2147483647 h 417"/>
              <a:gd name="T22" fmla="*/ 2147483647 w 320"/>
              <a:gd name="T23" fmla="*/ 2147483647 h 417"/>
              <a:gd name="T24" fmla="*/ 2147483647 w 320"/>
              <a:gd name="T25" fmla="*/ 2147483647 h 417"/>
              <a:gd name="T26" fmla="*/ 2147483647 w 320"/>
              <a:gd name="T27" fmla="*/ 2147483647 h 417"/>
              <a:gd name="T28" fmla="*/ 2147483647 w 320"/>
              <a:gd name="T29" fmla="*/ 2147483647 h 417"/>
              <a:gd name="T30" fmla="*/ 2147483647 w 320"/>
              <a:gd name="T31" fmla="*/ 2147483647 h 417"/>
              <a:gd name="T32" fmla="*/ 2147483647 w 320"/>
              <a:gd name="T33" fmla="*/ 2147483647 h 417"/>
              <a:gd name="T34" fmla="*/ 2147483647 w 320"/>
              <a:gd name="T35" fmla="*/ 2147483647 h 417"/>
              <a:gd name="T36" fmla="*/ 2147483647 w 320"/>
              <a:gd name="T37" fmla="*/ 2147483647 h 417"/>
              <a:gd name="T38" fmla="*/ 2147483647 w 320"/>
              <a:gd name="T39" fmla="*/ 2147483647 h 417"/>
              <a:gd name="T40" fmla="*/ 2147483647 w 320"/>
              <a:gd name="T41" fmla="*/ 2147483647 h 417"/>
              <a:gd name="T42" fmla="*/ 2147483647 w 320"/>
              <a:gd name="T43" fmla="*/ 2147483647 h 417"/>
              <a:gd name="T44" fmla="*/ 2147483647 w 320"/>
              <a:gd name="T45" fmla="*/ 2147483647 h 417"/>
              <a:gd name="T46" fmla="*/ 2147483647 w 320"/>
              <a:gd name="T47" fmla="*/ 2147483647 h 417"/>
              <a:gd name="T48" fmla="*/ 2147483647 w 320"/>
              <a:gd name="T49" fmla="*/ 2147483647 h 417"/>
              <a:gd name="T50" fmla="*/ 2147483647 w 320"/>
              <a:gd name="T51" fmla="*/ 2147483647 h 417"/>
              <a:gd name="T52" fmla="*/ 2147483647 w 320"/>
              <a:gd name="T53" fmla="*/ 2147483647 h 417"/>
              <a:gd name="T54" fmla="*/ 2147483647 w 320"/>
              <a:gd name="T55" fmla="*/ 2147483647 h 417"/>
              <a:gd name="T56" fmla="*/ 2147483647 w 320"/>
              <a:gd name="T57" fmla="*/ 0 h 417"/>
              <a:gd name="T58" fmla="*/ 2147483647 w 320"/>
              <a:gd name="T59" fmla="*/ 2147483647 h 417"/>
              <a:gd name="T60" fmla="*/ 2147483647 w 320"/>
              <a:gd name="T61" fmla="*/ 2147483647 h 417"/>
              <a:gd name="T62" fmla="*/ 2147483647 w 320"/>
              <a:gd name="T63" fmla="*/ 2147483647 h 417"/>
              <a:gd name="T64" fmla="*/ 2147483647 w 320"/>
              <a:gd name="T65" fmla="*/ 2147483647 h 417"/>
              <a:gd name="T66" fmla="*/ 2147483647 w 320"/>
              <a:gd name="T67" fmla="*/ 2147483647 h 417"/>
              <a:gd name="T68" fmla="*/ 2147483647 w 320"/>
              <a:gd name="T69" fmla="*/ 2147483647 h 417"/>
              <a:gd name="T70" fmla="*/ 2147483647 w 320"/>
              <a:gd name="T71" fmla="*/ 2147483647 h 417"/>
              <a:gd name="T72" fmla="*/ 2147483647 w 320"/>
              <a:gd name="T73" fmla="*/ 2147483647 h 417"/>
              <a:gd name="T74" fmla="*/ 2147483647 w 320"/>
              <a:gd name="T75" fmla="*/ 2147483647 h 417"/>
              <a:gd name="T76" fmla="*/ 2147483647 w 320"/>
              <a:gd name="T77" fmla="*/ 2147483647 h 417"/>
              <a:gd name="T78" fmla="*/ 2147483647 w 320"/>
              <a:gd name="T79" fmla="*/ 2147483647 h 417"/>
              <a:gd name="T80" fmla="*/ 2147483647 w 320"/>
              <a:gd name="T81" fmla="*/ 2147483647 h 417"/>
              <a:gd name="T82" fmla="*/ 2147483647 w 320"/>
              <a:gd name="T83" fmla="*/ 2147483647 h 417"/>
              <a:gd name="T84" fmla="*/ 2147483647 w 320"/>
              <a:gd name="T85" fmla="*/ 2147483647 h 417"/>
              <a:gd name="T86" fmla="*/ 2147483647 w 320"/>
              <a:gd name="T87" fmla="*/ 2147483647 h 417"/>
              <a:gd name="T88" fmla="*/ 2147483647 w 320"/>
              <a:gd name="T89" fmla="*/ 2147483647 h 417"/>
              <a:gd name="T90" fmla="*/ 2147483647 w 320"/>
              <a:gd name="T91" fmla="*/ 2147483647 h 417"/>
              <a:gd name="T92" fmla="*/ 2147483647 w 320"/>
              <a:gd name="T93" fmla="*/ 2147483647 h 417"/>
              <a:gd name="T94" fmla="*/ 2147483647 w 320"/>
              <a:gd name="T95" fmla="*/ 2147483647 h 417"/>
              <a:gd name="T96" fmla="*/ 0 w 320"/>
              <a:gd name="T97" fmla="*/ 0 h 417"/>
              <a:gd name="T98" fmla="*/ 320 w 320"/>
              <a:gd name="T99" fmla="*/ 41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T96" t="T97" r="T98" b="T99"/>
            <a:pathLst>
              <a:path w="320" h="417">
                <a:moveTo>
                  <a:pt x="115" y="62"/>
                </a:moveTo>
                <a:lnTo>
                  <a:pt x="115" y="62"/>
                </a:lnTo>
                <a:cubicBezTo>
                  <a:pt x="115" y="27"/>
                  <a:pt x="89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89" y="416"/>
                  <a:pt x="115" y="390"/>
                  <a:pt x="115" y="354"/>
                </a:cubicBezTo>
                <a:cubicBezTo>
                  <a:pt x="115" y="328"/>
                  <a:pt x="106" y="310"/>
                  <a:pt x="80" y="301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106" y="106"/>
                  <a:pt x="115" y="80"/>
                  <a:pt x="115" y="62"/>
                </a:cubicBezTo>
                <a:close/>
                <a:moveTo>
                  <a:pt x="98" y="354"/>
                </a:moveTo>
                <a:lnTo>
                  <a:pt x="98" y="354"/>
                </a:lnTo>
                <a:cubicBezTo>
                  <a:pt x="98" y="372"/>
                  <a:pt x="80" y="390"/>
                  <a:pt x="62" y="390"/>
                </a:cubicBez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8" y="337"/>
                  <a:pt x="98" y="354"/>
                </a:cubicBezTo>
                <a:close/>
                <a:moveTo>
                  <a:pt x="62" y="88"/>
                </a:moveTo>
                <a:lnTo>
                  <a:pt x="62" y="88"/>
                </a:lnTo>
                <a:cubicBezTo>
                  <a:pt x="44" y="88"/>
                  <a:pt x="27" y="80"/>
                  <a:pt x="27" y="62"/>
                </a:cubicBez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8" y="35"/>
                  <a:pt x="98" y="62"/>
                </a:cubicBezTo>
                <a:cubicBezTo>
                  <a:pt x="98" y="80"/>
                  <a:pt x="80" y="88"/>
                  <a:pt x="62" y="88"/>
                </a:cubicBezTo>
                <a:close/>
                <a:moveTo>
                  <a:pt x="284" y="301"/>
                </a:moveTo>
                <a:lnTo>
                  <a:pt x="284" y="301"/>
                </a:lnTo>
                <a:cubicBezTo>
                  <a:pt x="284" y="115"/>
                  <a:pt x="284" y="115"/>
                  <a:pt x="284" y="115"/>
                </a:cubicBezTo>
                <a:cubicBezTo>
                  <a:pt x="302" y="106"/>
                  <a:pt x="319" y="80"/>
                  <a:pt x="319" y="62"/>
                </a:cubicBez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5" y="27"/>
                  <a:pt x="195" y="62"/>
                </a:cubicBezTo>
                <a:cubicBezTo>
                  <a:pt x="195" y="80"/>
                  <a:pt x="212" y="106"/>
                  <a:pt x="239" y="115"/>
                </a:cubicBezTo>
                <a:cubicBezTo>
                  <a:pt x="239" y="301"/>
                  <a:pt x="239" y="301"/>
                  <a:pt x="239" y="301"/>
                </a:cubicBezTo>
                <a:cubicBezTo>
                  <a:pt x="212" y="310"/>
                  <a:pt x="195" y="328"/>
                  <a:pt x="195" y="354"/>
                </a:cubicBezTo>
                <a:cubicBezTo>
                  <a:pt x="195" y="390"/>
                  <a:pt x="221" y="416"/>
                  <a:pt x="257" y="416"/>
                </a:cubicBezTo>
                <a:cubicBezTo>
                  <a:pt x="292" y="416"/>
                  <a:pt x="319" y="390"/>
                  <a:pt x="319" y="354"/>
                </a:cubicBezTo>
                <a:cubicBezTo>
                  <a:pt x="319" y="328"/>
                  <a:pt x="302" y="310"/>
                  <a:pt x="284" y="301"/>
                </a:cubicBezTo>
                <a:close/>
                <a:moveTo>
                  <a:pt x="221" y="62"/>
                </a:moveTo>
                <a:lnTo>
                  <a:pt x="221" y="62"/>
                </a:ln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ubicBezTo>
                  <a:pt x="239" y="88"/>
                  <a:pt x="221" y="80"/>
                  <a:pt x="221" y="62"/>
                </a:cubicBezTo>
                <a:close/>
                <a:moveTo>
                  <a:pt x="257" y="390"/>
                </a:moveTo>
                <a:lnTo>
                  <a:pt x="257" y="390"/>
                </a:lnTo>
                <a:cubicBezTo>
                  <a:pt x="239" y="390"/>
                  <a:pt x="221" y="372"/>
                  <a:pt x="221" y="354"/>
                </a:cubicBezTo>
                <a:cubicBezTo>
                  <a:pt x="221" y="337"/>
                  <a:pt x="239" y="319"/>
                  <a:pt x="257" y="319"/>
                </a:cubicBezTo>
                <a:cubicBezTo>
                  <a:pt x="275" y="319"/>
                  <a:pt x="292" y="337"/>
                  <a:pt x="292" y="354"/>
                </a:cubicBezTo>
                <a:cubicBezTo>
                  <a:pt x="292" y="372"/>
                  <a:pt x="275" y="390"/>
                  <a:pt x="257" y="3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1809750" y="2286000"/>
            <a:ext cx="1936750" cy="101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3000"/>
              </a:spcBef>
            </a:pPr>
            <a:r>
              <a:rPr lang="ru-RU" altLang="ru-RU" sz="1600" b="1" dirty="0">
                <a:solidFill>
                  <a:srgbClr val="002060"/>
                </a:solidFill>
              </a:rPr>
              <a:t>ТРИЗ,</a:t>
            </a:r>
          </a:p>
          <a:p>
            <a:pPr algn="ctr">
              <a:lnSpc>
                <a:spcPct val="110000"/>
              </a:lnSpc>
              <a:spcBef>
                <a:spcPts val="3000"/>
              </a:spcBef>
            </a:pPr>
            <a:r>
              <a:rPr lang="ru-RU" altLang="ru-RU" sz="1600" b="1" dirty="0">
                <a:solidFill>
                  <a:srgbClr val="002060"/>
                </a:solidFill>
                <a:latin typeface="Roboto Regular" charset="0"/>
              </a:rPr>
              <a:t>ИГРА</a:t>
            </a:r>
          </a:p>
        </p:txBody>
      </p:sp>
      <p:pic>
        <p:nvPicPr>
          <p:cNvPr id="22558" name="Picture 3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6" y="3432176"/>
            <a:ext cx="920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59" name="Picture 3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1133475"/>
            <a:ext cx="32385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60" name="Picture 3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1808163" cy="135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1524000" y="6072188"/>
            <a:ext cx="9144000" cy="7858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>
            <a:off x="3738563" y="500063"/>
            <a:ext cx="4572000" cy="104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3000"/>
              </a:spcBef>
            </a:pP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Интерактивные методы, приемы и техники</a:t>
            </a:r>
          </a:p>
        </p:txBody>
      </p:sp>
    </p:spTree>
    <p:extLst>
      <p:ext uri="{BB962C8B-B14F-4D97-AF65-F5344CB8AC3E}">
        <p14:creationId xmlns:p14="http://schemas.microsoft.com/office/powerpoint/2010/main" val="41364884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ng.pngtree.com/back_origin_pic/00/01/67/4cd27479250fdd908c9379fb3ff84b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56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Критерии развития креативных способностей младших школьников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16263" r="3490" b="6625"/>
          <a:stretch>
            <a:fillRect/>
          </a:stretch>
        </p:blipFill>
        <p:spPr bwMode="auto">
          <a:xfrm>
            <a:off x="1847851" y="1341439"/>
            <a:ext cx="8640763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572" t="16263" r="3490" b="662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2932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359</Words>
  <Application>Microsoft Office PowerPoint</Application>
  <PresentationFormat>Широкоэкранный</PresentationFormat>
  <Paragraphs>56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Roboto Light</vt:lpstr>
      <vt:lpstr>Roboto Regular</vt:lpstr>
      <vt:lpstr>Times New Roman</vt:lpstr>
      <vt:lpstr>Тема Office</vt:lpstr>
      <vt:lpstr>ОНЛАЙН КРЕАТИВ-</vt:lpstr>
      <vt:lpstr>КОМАНДА «КРЕАТИВ» </vt:lpstr>
      <vt:lpstr>География проекта</vt:lpstr>
      <vt:lpstr>Сроки реализации проекта</vt:lpstr>
      <vt:lpstr>Презентация PowerPoint</vt:lpstr>
      <vt:lpstr>Презентация PowerPoint</vt:lpstr>
      <vt:lpstr> Диаграмма развития креативности мышления  третьеклассников   по методике Торренса. </vt:lpstr>
      <vt:lpstr>Презентация PowerPoint</vt:lpstr>
      <vt:lpstr>Презентация PowerPoint</vt:lpstr>
      <vt:lpstr>Продукт проекта</vt:lpstr>
      <vt:lpstr>Цель проекта – разработать сайт с заданиями </vt:lpstr>
      <vt:lpstr>Задачи проекта </vt:lpstr>
      <vt:lpstr>Источники информации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ОНЛАЙН КРЕАТИВ-</dc:title>
  <dc:creator>Ирина</dc:creator>
  <cp:lastModifiedBy>Гусева Наталия Сергеевна</cp:lastModifiedBy>
  <cp:revision>7</cp:revision>
  <dcterms:created xsi:type="dcterms:W3CDTF">2020-09-16T17:14:00Z</dcterms:created>
  <dcterms:modified xsi:type="dcterms:W3CDTF">2020-09-23T05:08:29Z</dcterms:modified>
</cp:coreProperties>
</file>