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8460"/>
    <a:srgbClr val="FFCC66"/>
    <a:srgbClr val="FF6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0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4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8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6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2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7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62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2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0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20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7ECA7-2058-4233-AC2C-C66D1468C889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8870F-F6CE-4209-ADB4-862AF67BD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1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4342" y="740229"/>
            <a:ext cx="4503406" cy="4395334"/>
          </a:xfrm>
        </p:spPr>
        <p:txBody>
          <a:bodyPr>
            <a:normAutofit/>
          </a:bodyPr>
          <a:lstStyle/>
          <a:p>
            <a:pPr algn="l"/>
            <a:r>
              <a:rPr lang="ru-RU" sz="6600" dirty="0" smtClean="0">
                <a:latin typeface="Bebas Neue Book" panose="00000500000000000000" pitchFamily="2" charset="-52"/>
              </a:rPr>
              <a:t>Педагог будущего глазами молодёжи</a:t>
            </a:r>
            <a:endParaRPr lang="ru-RU" sz="6600" dirty="0">
              <a:latin typeface="Bebas Neue Book" panose="000005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8631" y="1600356"/>
            <a:ext cx="4092397" cy="4092397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71" y="-240566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71" y="1937008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3087" y="1043166"/>
            <a:ext cx="4092397" cy="40923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959771" y="4000078"/>
            <a:ext cx="232229" cy="2857922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188036" y="5692753"/>
            <a:ext cx="362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Century Gothic" panose="020B0502020202020204" pitchFamily="34" charset="0"/>
              </a:rPr>
              <a:t>Выполнили: </a:t>
            </a:r>
            <a:r>
              <a:rPr lang="ru-RU" dirty="0" smtClean="0">
                <a:latin typeface="Century Gothic" panose="020B0502020202020204" pitchFamily="34" charset="0"/>
              </a:rPr>
              <a:t>38-02ПРОФ22ЭУ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1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488283"/>
            <a:ext cx="224933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0000" dirty="0" smtClean="0">
                <a:solidFill>
                  <a:srgbClr val="B98460"/>
                </a:solidFill>
                <a:latin typeface="Impact" panose="020B0806030902050204" pitchFamily="34" charset="0"/>
              </a:rPr>
              <a:t>5</a:t>
            </a:r>
            <a:endParaRPr lang="ru-RU" sz="30000" dirty="0">
              <a:solidFill>
                <a:srgbClr val="B98460"/>
              </a:solidFill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5461" y="307174"/>
            <a:ext cx="8013469" cy="1242753"/>
          </a:xfrm>
          <a:prstGeom prst="rect">
            <a:avLst/>
          </a:prstGeom>
          <a:solidFill>
            <a:srgbClr val="B984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43904" y="639288"/>
            <a:ext cx="8047396" cy="128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43904" y="908403"/>
            <a:ext cx="8047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B98460"/>
                </a:solidFill>
                <a:latin typeface="Bahnschrift" panose="020B0502040204020203" pitchFamily="34" charset="0"/>
              </a:rPr>
              <a:t>Система непрерывного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79433" y="2049751"/>
            <a:ext cx="96055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Создать программы переподготовки и повышения квалификации для </a:t>
            </a:r>
            <a:r>
              <a:rPr lang="ru-RU" sz="2400" dirty="0" smtClean="0">
                <a:latin typeface="Bebas Neue Book"/>
              </a:rPr>
              <a:t>взрослых</a:t>
            </a:r>
            <a:endParaRPr lang="ru-RU" sz="2400" dirty="0">
              <a:latin typeface="Bebas Neue Book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Организовать единую национальную электронную платформу — навигатор образовательных программ и сервисов трудоустройства, в том числе для </a:t>
            </a:r>
            <a:r>
              <a:rPr lang="ru-RU" sz="2400" dirty="0" smtClean="0">
                <a:latin typeface="Bebas Neue Book"/>
              </a:rPr>
              <a:t>пенсионеров</a:t>
            </a:r>
            <a:endParaRPr lang="ru-RU" sz="2000" dirty="0">
              <a:latin typeface="Bebas Neue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02531" y="4220698"/>
            <a:ext cx="6489469" cy="24439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272" b="27404"/>
          <a:stretch/>
        </p:blipFill>
        <p:spPr bwMode="auto">
          <a:xfrm>
            <a:off x="5158332" y="3988743"/>
            <a:ext cx="6695616" cy="24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7461" y="4229432"/>
            <a:ext cx="50308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Сформировать не менее 200 центров образования взрослых на базе колледжей, </a:t>
            </a:r>
            <a:r>
              <a:rPr lang="ru-RU" sz="2400" dirty="0" smtClean="0">
                <a:latin typeface="Bebas Neue Book"/>
              </a:rPr>
              <a:t>вузов. Заочное </a:t>
            </a:r>
            <a:r>
              <a:rPr lang="ru-RU" sz="2400" dirty="0">
                <a:latin typeface="Bebas Neue Book"/>
              </a:rPr>
              <a:t>обучение </a:t>
            </a:r>
            <a:r>
              <a:rPr lang="ru-RU" sz="2400" dirty="0" smtClean="0">
                <a:latin typeface="Bebas Neue Book"/>
              </a:rPr>
              <a:t>конвертировать</a:t>
            </a:r>
            <a:endParaRPr lang="ru-RU" sz="2400" dirty="0">
              <a:latin typeface="Bebas Neue Book"/>
            </a:endParaRPr>
          </a:p>
        </p:txBody>
      </p:sp>
    </p:spTree>
    <p:extLst>
      <p:ext uri="{BB962C8B-B14F-4D97-AF65-F5344CB8AC3E}">
        <p14:creationId xmlns:p14="http://schemas.microsoft.com/office/powerpoint/2010/main" val="15409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3" grpId="0"/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02404" y="518222"/>
            <a:ext cx="8386280" cy="10998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26225" y="852241"/>
            <a:ext cx="8312727" cy="1342319"/>
          </a:xfrm>
          <a:prstGeom prst="rect">
            <a:avLst/>
          </a:prstGeom>
          <a:solidFill>
            <a:srgbClr val="B984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538159"/>
            <a:ext cx="2268570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0000" dirty="0" smtClean="0">
                <a:solidFill>
                  <a:srgbClr val="B98460"/>
                </a:solidFill>
                <a:latin typeface="Impact" panose="020B0806030902050204" pitchFamily="34" charset="0"/>
              </a:rPr>
              <a:t>6</a:t>
            </a:r>
            <a:endParaRPr lang="ru-RU" sz="30000" dirty="0">
              <a:solidFill>
                <a:srgbClr val="B98460"/>
              </a:solidFill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8534" y="652273"/>
            <a:ext cx="8337539" cy="1327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18535" y="900608"/>
            <a:ext cx="83375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B98460"/>
                </a:solidFill>
                <a:latin typeface="Bahnschrift" panose="020B0502040204020203" pitchFamily="34" charset="0"/>
              </a:rPr>
              <a:t>Вузы как центры инноваций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56198" y="2576945"/>
            <a:ext cx="84527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Bebas Neue Book"/>
              </a:rPr>
              <a:t>Построить систему для развития предпринимательских компетенций у студентов, для чего не менее трети образовательных программ высшего образования в вузах составить на основе онлайн-курсов ведущих университетов.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Bebas Neue Book"/>
              </a:rPr>
              <a:t>Передать вузам региональную инфраструктуру поддержки </a:t>
            </a:r>
            <a:r>
              <a:rPr lang="ru-RU" sz="2000" dirty="0" smtClean="0">
                <a:latin typeface="Bebas Neue Book"/>
              </a:rPr>
              <a:t>инноваций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Bebas Neue Book"/>
              </a:rPr>
              <a:t>Поддержать </a:t>
            </a:r>
            <a:r>
              <a:rPr lang="ru-RU" sz="2000" dirty="0">
                <a:latin typeface="Bebas Neue Book"/>
              </a:rPr>
              <a:t>на основании конкурсного отбора 100 университетов для развития экономики регионов и 25 университетов — для развития отраслей.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Bebas Neue Book"/>
              </a:rPr>
              <a:t>Г</a:t>
            </a:r>
            <a:r>
              <a:rPr lang="ru-RU" sz="2000" dirty="0" smtClean="0">
                <a:latin typeface="Bebas Neue Book"/>
              </a:rPr>
              <a:t>ранты на </a:t>
            </a:r>
            <a:r>
              <a:rPr lang="ru-RU" sz="2000" dirty="0">
                <a:latin typeface="Bebas Neue Book"/>
              </a:rPr>
              <a:t>конкурсной основе вузам-участникам программы кооперации предприятий с опорными </a:t>
            </a:r>
            <a:r>
              <a:rPr lang="ru-RU" sz="2000" dirty="0" smtClean="0">
                <a:latin typeface="Bebas Neue Book"/>
              </a:rPr>
              <a:t>университетами</a:t>
            </a:r>
            <a:endParaRPr lang="ru-RU" sz="2000" dirty="0">
              <a:latin typeface="Bebas Neue Book"/>
            </a:endParaRPr>
          </a:p>
        </p:txBody>
      </p:sp>
      <p:sp>
        <p:nvSpPr>
          <p:cNvPr id="9" name="Половина рамки 8"/>
          <p:cNvSpPr/>
          <p:nvPr/>
        </p:nvSpPr>
        <p:spPr>
          <a:xfrm flipV="1">
            <a:off x="92522" y="3740302"/>
            <a:ext cx="3026011" cy="2985671"/>
          </a:xfrm>
          <a:prstGeom prst="halfFrame">
            <a:avLst/>
          </a:prstGeom>
          <a:solidFill>
            <a:srgbClr val="B984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" y="3740304"/>
            <a:ext cx="2851200" cy="28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4" grpId="0" animBg="1"/>
      <p:bldP spid="3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0273" y="1184563"/>
            <a:ext cx="7390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Bebas Neue Book"/>
              </a:rPr>
              <a:t>Спасибо за внимание!</a:t>
            </a:r>
            <a:endParaRPr lang="ru-RU" sz="5400" dirty="0">
              <a:solidFill>
                <a:schemeClr val="bg1"/>
              </a:solidFill>
              <a:latin typeface="Bebas Neue Book"/>
            </a:endParaRPr>
          </a:p>
        </p:txBody>
      </p:sp>
    </p:spTree>
    <p:extLst>
      <p:ext uri="{BB962C8B-B14F-4D97-AF65-F5344CB8AC3E}">
        <p14:creationId xmlns:p14="http://schemas.microsoft.com/office/powerpoint/2010/main" val="42121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129" y="4829792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129" y="2771298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0229" y="1658413"/>
            <a:ext cx="4092397" cy="4092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9602" y="1411670"/>
            <a:ext cx="4092397" cy="4092397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49288" y="2026707"/>
            <a:ext cx="4353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Bebas Neue Book" panose="00000500000000000000" pitchFamily="2" charset="-52"/>
              </a:rPr>
              <a:t>Качества хорошего педагога</a:t>
            </a:r>
            <a:endParaRPr lang="ru-RU" sz="6000" dirty="0">
              <a:latin typeface="Bebas Neue Book" panose="00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5771" y="867351"/>
            <a:ext cx="6313715" cy="518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entury Gothic" panose="020B0502020202020204" pitchFamily="34" charset="0"/>
              </a:rPr>
              <a:t>Любовь и уважение к детям;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entury Gothic" panose="020B0502020202020204" pitchFamily="34" charset="0"/>
              </a:rPr>
              <a:t>Педагогический талант;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entury Gothic" panose="020B0502020202020204" pitchFamily="34" charset="0"/>
              </a:rPr>
              <a:t>Гибкость;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entury Gothic" panose="020B0502020202020204" pitchFamily="34" charset="0"/>
              </a:rPr>
              <a:t>Мобильность;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entury Gothic" panose="020B0502020202020204" pitchFamily="34" charset="0"/>
              </a:rPr>
              <a:t>Доброжелательность;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entury Gothic" panose="020B0502020202020204" pitchFamily="34" charset="0"/>
              </a:rPr>
              <a:t>Общительность;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Century Gothic" panose="020B0502020202020204" pitchFamily="34" charset="0"/>
              </a:rPr>
              <a:t>Умеренная строгость и требовательность.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59771" y="4000078"/>
            <a:ext cx="232229" cy="2857922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09" y="-1092330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7e/73/c2/7e73c2158ae84f02e3b9021f18f199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b="29241"/>
          <a:stretch/>
        </p:blipFill>
        <p:spPr bwMode="auto">
          <a:xfrm>
            <a:off x="0" y="3193774"/>
            <a:ext cx="3649596" cy="366422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33647" y="983974"/>
            <a:ext cx="10774018" cy="4041913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09" y="592942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843" y="2701915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5307" y="1454426"/>
            <a:ext cx="10774018" cy="40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94477" y="1219200"/>
            <a:ext cx="10774018" cy="40419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03447" y="1731835"/>
            <a:ext cx="992587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Bebas Neue Book" panose="00000500000000000000" pitchFamily="2" charset="-52"/>
              </a:rPr>
              <a:t>Какие же качества должны быть у педагога будущего?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Разносторонне развитая личность;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Постоянный процесс саморазвития;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Должен быть примером для своих воспитанников.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232229" cy="2857922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843" y="4821316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20251" y="1060330"/>
            <a:ext cx="5261112" cy="47373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69496" y="868330"/>
            <a:ext cx="5261112" cy="4737339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56219" y="1205345"/>
            <a:ext cx="4599792" cy="305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Bebas Neue Book" panose="00000500000000000000" pitchFamily="2" charset="-52"/>
              </a:rPr>
              <a:t>Педагог будущего – профессионал в своём деле</a:t>
            </a:r>
            <a:endParaRPr lang="ru-RU" sz="4800" dirty="0">
              <a:latin typeface="Bebas Neue Book" panose="00000500000000000000" pitchFamily="2" charset="-52"/>
            </a:endParaRPr>
          </a:p>
        </p:txBody>
      </p:sp>
      <p:pic>
        <p:nvPicPr>
          <p:cNvPr id="4100" name="Picture 4" descr="https://i.pinimg.com/564x/9a/c6/0b/9ac60ba68290453c2878b59ae1f02e4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15942"/>
          <a:stretch/>
        </p:blipFill>
        <p:spPr bwMode="auto">
          <a:xfrm>
            <a:off x="0" y="0"/>
            <a:ext cx="51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79347" y="2902226"/>
            <a:ext cx="298490" cy="3955774"/>
          </a:xfrm>
          <a:prstGeom prst="rect">
            <a:avLst/>
          </a:prstGeom>
          <a:solidFill>
            <a:srgbClr val="B98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s://w7.pngwing.com/pngs/376/489/png-transparent-black-and-white-rectangle-circle-monochrome-dots-angle-white-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07" y="-525426"/>
            <a:ext cx="2979511" cy="29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2589" cy="697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86455"/>
            <a:ext cx="8927869" cy="502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32133" y="1519926"/>
            <a:ext cx="9938321" cy="4154984"/>
          </a:xfrm>
          <a:prstGeom prst="rect">
            <a:avLst/>
          </a:prstGeom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rgbClr val="B984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6</a:t>
            </a:r>
            <a:r>
              <a:rPr lang="ru-RU" sz="8800" b="1" dirty="0" smtClean="0">
                <a:solidFill>
                  <a:srgbClr val="B984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8800" b="1" dirty="0">
                <a:solidFill>
                  <a:srgbClr val="B984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решений для нового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2998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694815" y="4031673"/>
            <a:ext cx="4497185" cy="2826327"/>
          </a:xfrm>
          <a:prstGeom prst="rect">
            <a:avLst/>
          </a:prstGeom>
          <a:solidFill>
            <a:schemeClr val="tx1"/>
          </a:solidFill>
          <a:ln>
            <a:solidFill>
              <a:srgbClr val="B984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1" y="-677309"/>
            <a:ext cx="28263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dirty="0" smtClean="0">
                <a:solidFill>
                  <a:srgbClr val="B98460"/>
                </a:solidFill>
                <a:latin typeface="Impact" panose="020B0806030902050204" pitchFamily="34" charset="0"/>
              </a:rPr>
              <a:t>1</a:t>
            </a:r>
            <a:endParaRPr lang="ru-RU" sz="30000" dirty="0">
              <a:solidFill>
                <a:srgbClr val="B98460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8165" y="238540"/>
            <a:ext cx="6001789" cy="1064029"/>
          </a:xfrm>
          <a:prstGeom prst="rect">
            <a:avLst/>
          </a:prstGeom>
          <a:solidFill>
            <a:srgbClr val="B984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76541" y="485183"/>
            <a:ext cx="6001789" cy="10933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94552" y="692297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B984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Школа цифрового века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08165" y="1770950"/>
            <a:ext cx="8199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ebas Neue Book"/>
              </a:rPr>
              <a:t>Цифровые технологии помогают подобрать траекторию обучения для каждого ученика, повысить объективность в оценивании и радикально снизить нагрузку на учителя</a:t>
            </a:r>
            <a:r>
              <a:rPr lang="ru-RU" sz="2000" dirty="0">
                <a:latin typeface="Bebas Neue Book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63" y="343217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63" y="-801530"/>
            <a:ext cx="298132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63" y="1302569"/>
            <a:ext cx="298132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55563" y="3508453"/>
            <a:ext cx="3986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B98460"/>
                </a:solidFill>
                <a:latin typeface="Impact" panose="020B0806030902050204" pitchFamily="34" charset="0"/>
              </a:rPr>
              <a:t>Что требуется сделать?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4182" y="4106008"/>
            <a:ext cx="66192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Bebas Neue Book"/>
              </a:rPr>
              <a:t>Перейти к массовому использованию современных цифровых учебно-методических комплексов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Bebas Neue Book"/>
              </a:rPr>
              <a:t>Внедрить в учебный процесс игры и симуляторы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latin typeface="Bebas Neue Book"/>
              </a:rPr>
              <a:t>Развить систему дистанционного и смешанного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9428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2" grpId="0"/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521534"/>
            <a:ext cx="2116285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0000" dirty="0" smtClean="0">
                <a:solidFill>
                  <a:srgbClr val="B98460"/>
                </a:solidFill>
                <a:latin typeface="Impact" panose="020B0806030902050204" pitchFamily="34" charset="0"/>
              </a:rPr>
              <a:t>2</a:t>
            </a:r>
            <a:endParaRPr lang="ru-RU" sz="30000" dirty="0">
              <a:solidFill>
                <a:srgbClr val="B984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0195" y="268376"/>
            <a:ext cx="7830589" cy="864524"/>
          </a:xfrm>
          <a:prstGeom prst="rect">
            <a:avLst/>
          </a:prstGeom>
          <a:solidFill>
            <a:srgbClr val="B984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36541" y="439883"/>
            <a:ext cx="7830589" cy="881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83816" y="583745"/>
            <a:ext cx="7536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B98460"/>
                </a:solidFill>
                <a:latin typeface="Bahnschrift" panose="020B0502040204020203" pitchFamily="34" charset="0"/>
              </a:rPr>
              <a:t>Материальная инфраструктура школы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80713" y="3752165"/>
            <a:ext cx="4411287" cy="31058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38682" y="1540566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B98460"/>
                </a:solidFill>
                <a:latin typeface="Impact" panose="020B0806030902050204" pitchFamily="34" charset="0"/>
              </a:rPr>
              <a:t>Что требуется сделать?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6885" y="3977092"/>
            <a:ext cx="62466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Подключить все школы к интернету со скоростью 100 Мбит/с в 2020 году и 1 Гбит/с — к </a:t>
            </a:r>
            <a:r>
              <a:rPr lang="ru-RU" sz="2400" dirty="0" smtClean="0">
                <a:latin typeface="Bebas Neue Book"/>
              </a:rPr>
              <a:t>2023-му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Создать современную образовательную среду с помощью дизайна, оборудования и мебели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26303" y="2380184"/>
            <a:ext cx="664970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Построить</a:t>
            </a:r>
            <a:r>
              <a:rPr lang="ru-RU" sz="2800" dirty="0">
                <a:latin typeface="Bebas Neue Book"/>
              </a:rPr>
              <a:t> </a:t>
            </a:r>
            <a:r>
              <a:rPr lang="ru-RU" sz="2400" dirty="0">
                <a:latin typeface="Bebas Neue Book"/>
              </a:rPr>
              <a:t>две тысячи школьных </a:t>
            </a:r>
            <a:r>
              <a:rPr lang="ru-RU" sz="2400" dirty="0" smtClean="0">
                <a:latin typeface="Bebas Neue Book"/>
              </a:rPr>
              <a:t>зданий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Модернизировать инфраструктуру в селах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821" y="3272736"/>
            <a:ext cx="4356375" cy="341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5" grpId="0"/>
      <p:bldP spid="9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66711" y="-560929"/>
            <a:ext cx="222528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0000" dirty="0" smtClean="0">
                <a:solidFill>
                  <a:srgbClr val="B98460"/>
                </a:solidFill>
                <a:latin typeface="Impact" panose="020B0806030902050204" pitchFamily="34" charset="0"/>
              </a:rPr>
              <a:t>3</a:t>
            </a:r>
            <a:endParaRPr lang="ru-RU" sz="30000" dirty="0">
              <a:solidFill>
                <a:srgbClr val="B984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2753" y="247394"/>
            <a:ext cx="8545487" cy="14597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1447" y="588216"/>
            <a:ext cx="8615558" cy="1406840"/>
          </a:xfrm>
          <a:prstGeom prst="rect">
            <a:avLst/>
          </a:prstGeom>
          <a:solidFill>
            <a:srgbClr val="B984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876137"/>
            <a:ext cx="10148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Bahnschrift" panose="020B0502040204020203" pitchFamily="34" charset="0"/>
              </a:rPr>
              <a:t>Возможности для каждого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79288" y="2156291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B98460"/>
                </a:solidFill>
                <a:latin typeface="Impact" panose="020B0806030902050204" pitchFamily="34" charset="0"/>
              </a:rPr>
              <a:t>Что требуется сделать?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7733" y="3105835"/>
            <a:ext cx="10551622" cy="3416320"/>
          </a:xfrm>
          <a:prstGeom prst="rect">
            <a:avLst/>
          </a:prstGeom>
          <a:ln>
            <a:solidFill>
              <a:srgbClr val="B9846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Для всех дошкольников сделать доступными программы подготовки к обучению </a:t>
            </a:r>
            <a:endParaRPr lang="ru-RU" sz="2400" dirty="0" smtClean="0">
              <a:latin typeface="Bebas Neue Book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В школах сельских и городских районов с высокой концентрацией семей с низким социально-экономическим статусом ввести дополнительные ставки логопедов и дефектологов, психологов, </a:t>
            </a:r>
            <a:r>
              <a:rPr lang="ru-RU" sz="2400" dirty="0" smtClean="0">
                <a:latin typeface="Bebas Neue Book"/>
              </a:rPr>
              <a:t>тьюторов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Для студентов с материальными возможностями ниже прожиточного минимума ввести социальные стипендии не ниже 80% от регионального прожиточного минимума</a:t>
            </a:r>
            <a:endParaRPr lang="ru-RU" sz="2400" dirty="0" smtClean="0">
              <a:latin typeface="Bebas Neue Book"/>
            </a:endParaRPr>
          </a:p>
        </p:txBody>
      </p:sp>
    </p:spTree>
    <p:extLst>
      <p:ext uri="{BB962C8B-B14F-4D97-AF65-F5344CB8AC3E}">
        <p14:creationId xmlns:p14="http://schemas.microsoft.com/office/powerpoint/2010/main" val="3638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 animBg="1"/>
      <p:bldP spid="3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621286"/>
            <a:ext cx="210666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0000" dirty="0" smtClean="0">
                <a:solidFill>
                  <a:srgbClr val="B98460"/>
                </a:solidFill>
                <a:latin typeface="Impact" panose="020B0806030902050204" pitchFamily="34" charset="0"/>
              </a:rPr>
              <a:t>4</a:t>
            </a:r>
            <a:endParaRPr lang="ru-RU" sz="30000" dirty="0">
              <a:solidFill>
                <a:srgbClr val="B98460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4265" y="569422"/>
            <a:ext cx="7481454" cy="1163782"/>
          </a:xfrm>
          <a:prstGeom prst="rect">
            <a:avLst/>
          </a:prstGeom>
          <a:solidFill>
            <a:srgbClr val="B984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96472" y="828147"/>
            <a:ext cx="7217040" cy="6463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Развитие и поддержка талантов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26488" y="2327873"/>
            <a:ext cx="76655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Обеспечить каждому ученику возможность освоить любой предмет на углубленном </a:t>
            </a:r>
            <a:r>
              <a:rPr lang="ru-RU" sz="2400" dirty="0" smtClean="0">
                <a:latin typeface="Bebas Neue Book"/>
              </a:rPr>
              <a:t>уровне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Bebas Neue Book"/>
              </a:rPr>
              <a:t>Создать </a:t>
            </a:r>
            <a:r>
              <a:rPr lang="ru-RU" sz="2400" dirty="0">
                <a:latin typeface="Bebas Neue Book"/>
              </a:rPr>
              <a:t>40 межрегиональных центров по модели сочинского «Сириуса» для обучения 192 тысяч школьников </a:t>
            </a:r>
            <a:r>
              <a:rPr lang="ru-RU" sz="2400" dirty="0" smtClean="0">
                <a:latin typeface="Bebas Neue Book"/>
              </a:rPr>
              <a:t>ежегодно</a:t>
            </a:r>
            <a:endParaRPr lang="ru-RU" sz="2400" dirty="0">
              <a:latin typeface="Bebas Neue 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ebas Neue Book"/>
              </a:rPr>
              <a:t>Субсидировать половину стоимости обучения для студентов, которые сами оплачивают обучение или живут отдельно от семьи. Для этого нужно сдать ЕГЭ на 80 баллов и выше или победить в профильной олимпиаде.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/>
          <a:stretch/>
        </p:blipFill>
        <p:spPr bwMode="auto">
          <a:xfrm>
            <a:off x="0" y="3340865"/>
            <a:ext cx="4442343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-116378" y="3340865"/>
            <a:ext cx="46428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442343" y="3208713"/>
            <a:ext cx="0" cy="34414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0" y="6508865"/>
            <a:ext cx="468837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406</Words>
  <Application>Microsoft Office PowerPoint</Application>
  <PresentationFormat>Широкоэкранный</PresentationFormat>
  <Paragraphs>53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Bahnschrift</vt:lpstr>
      <vt:lpstr>Bebas Neue Book</vt:lpstr>
      <vt:lpstr>Calibri</vt:lpstr>
      <vt:lpstr>Calibri Light</vt:lpstr>
      <vt:lpstr>Century Gothic</vt:lpstr>
      <vt:lpstr>Courier New</vt:lpstr>
      <vt:lpstr>Impact</vt:lpstr>
      <vt:lpstr>Wingdings</vt:lpstr>
      <vt:lpstr>Тема Office</vt:lpstr>
      <vt:lpstr>Педагог будущего глазами молодёжи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 будущего глазами молодёжи</dc:title>
  <dc:creator>user</dc:creator>
  <cp:lastModifiedBy>ТАНЯ</cp:lastModifiedBy>
  <cp:revision>33</cp:revision>
  <dcterms:created xsi:type="dcterms:W3CDTF">2023-04-24T13:23:24Z</dcterms:created>
  <dcterms:modified xsi:type="dcterms:W3CDTF">2023-04-27T07:18:22Z</dcterms:modified>
</cp:coreProperties>
</file>