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6" r:id="rId5"/>
    <p:sldId id="258" r:id="rId6"/>
    <p:sldId id="259" r:id="rId7"/>
    <p:sldId id="260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70" d="100"/>
          <a:sy n="70" d="100"/>
        </p:scale>
        <p:origin x="7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1CAAF-1E2C-4497-B0BE-E1C67CE1F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E8CBB-314D-4F2A-9EB4-517E6A740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665366-72F6-40B2-8FD7-A0E46FD7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9DB67F-9315-4B5F-94CC-31D9D237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1F8841-6A7B-480F-9D8E-839BF365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9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93EC7-0F3B-4AB5-80E9-96F40674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B9B3D0-617C-42DB-B2FA-4954DF787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17B2AC-625C-4195-87F3-63648ACF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751A1-26B4-4A98-8E24-F06F7836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6D55FA-5F87-478A-BAD7-03F60CBB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79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378403-FB09-4DF4-9209-FA1097070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367695-3BB4-4FB0-816B-285F767EE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CE7986-C631-4692-BF91-53E95EDB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599E17-F77E-4373-BB74-223A4379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5E9A0-716E-4B4E-AAAF-B7D42F62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064A1-9451-41A5-B8B6-06403C3BB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EB8298-11A8-4617-910C-BC023E2B0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27E1DC-3167-4A9A-8FF5-67D3F01B7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C9DDA-3E74-41F7-B266-1FCF44B7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30331C-441F-44E5-A8B6-BD50D52D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33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F7E02-C276-478D-97E4-9ADBA221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B30514-7976-4084-876A-862FF7A64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2D7E43-F478-4255-AC1D-872B2093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DAABAA-4465-408E-9A10-771E4623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DE467D-2960-417A-8CDE-3B443441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7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76F57-B246-4DAD-8026-A0286446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5A1E7E-7E88-43C7-8BEF-5BE0C4D0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F67805-6AB9-4103-BD76-73431F8A1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BDAE8-05A5-4407-A2DE-B5B9D81B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370C19-9360-44AE-BF01-50BF7DD2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7E5072-1E82-47CD-82CD-19013548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40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9F1AA-13F2-4DBF-8997-E16DCD82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B11765-04DB-43FE-8E59-FA46FD064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FAE9A6-5F33-4E7A-A80B-1E0F99139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4998C7-484F-411B-A21C-8EEFA1B7F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20083D-B47C-46E1-9216-597E26D0D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AAD48E9-1016-4579-9ECD-F0BAD904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818332-494C-496F-83D3-A7189D6F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F77D71-834E-4A66-B61F-867471B3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07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BD254-5C0C-4CE4-B95B-987DCB9F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F25CB4-1214-4DFD-85AC-201A1FBE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57C076-67E5-4E38-AC7B-FF88B864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F9E8EC-8039-4627-80FD-00887050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72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BC31F5-F926-45B7-81C5-760725758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6F1FDA-967C-475C-9529-102254692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45E987-E56C-4132-A027-ED0B992B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7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659C4-AFC0-407F-AFC5-6081A3B9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BBC78-C7E9-47BD-B711-D402C51C2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84E4DE-B7C8-48E0-90D1-E72248161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56227F-EFB0-4D7B-B5BE-FFEC74CF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7A8E9C-AF7D-43FA-A0A7-36924F4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C3B05D-107D-48AD-AB00-A6D50095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8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04615-D1E7-4A52-880F-BA90E3B3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2D80C71-3EC0-4AC5-8ED0-3E426BAC0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49A919-1F38-4479-840C-2B7929D53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D13EC7-D1C8-4CF5-B031-0BAC766E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9A09F0-E061-4362-8C8E-C3751952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9AC9F4-C7C1-4CD7-AC96-77783920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8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16D0B-EED9-4316-844D-12C1904E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13FA8-CC3C-41B7-A082-F10DBE109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6B3AF3-58EB-41A1-B80F-2E8CFBE24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0CF1E-3198-40C4-A0E6-199B6E80607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C37D12-5487-496E-942F-3103583B5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B47A71-200E-43FB-A7B1-567AD9C2E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8C2FB-C08C-4B64-9A2B-E67E0E88E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4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F6D3C3-A579-4AFD-B77C-DE85D38BD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05" t="15941" r="30417" b="76512"/>
          <a:stretch/>
        </p:blipFill>
        <p:spPr>
          <a:xfrm>
            <a:off x="116379" y="157248"/>
            <a:ext cx="7880466" cy="1189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63B0FC-D77E-4B6C-9DE7-82B556C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64" t="25793" r="19273" b="63298"/>
          <a:stretch/>
        </p:blipFill>
        <p:spPr>
          <a:xfrm>
            <a:off x="346363" y="5422734"/>
            <a:ext cx="11499273" cy="1365935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8D12352-1328-4EF4-B23D-CFA0F6982195}"/>
              </a:ext>
            </a:extLst>
          </p:cNvPr>
          <p:cNvSpPr/>
          <p:nvPr/>
        </p:nvSpPr>
        <p:spPr>
          <a:xfrm>
            <a:off x="437803" y="1645920"/>
            <a:ext cx="4189614" cy="3724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5E95195-3DC5-494A-827A-54A489647FB9}"/>
              </a:ext>
            </a:extLst>
          </p:cNvPr>
          <p:cNvSpPr/>
          <p:nvPr/>
        </p:nvSpPr>
        <p:spPr>
          <a:xfrm>
            <a:off x="4872963" y="1617462"/>
            <a:ext cx="6972674" cy="3724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Lobster" pitchFamily="2" charset="0"/>
              </a:rPr>
              <a:t>Онлайн-тренажер навыков проектной деятельности «</a:t>
            </a:r>
            <a:r>
              <a:rPr lang="en-US" sz="2800" b="1" dirty="0">
                <a:solidFill>
                  <a:schemeClr val="bg1"/>
                </a:solidFill>
                <a:latin typeface="Lobster" pitchFamily="2" charset="0"/>
              </a:rPr>
              <a:t>PRO</a:t>
            </a:r>
            <a:r>
              <a:rPr lang="ru-RU" sz="2800" b="1" dirty="0">
                <a:solidFill>
                  <a:schemeClr val="bg1"/>
                </a:solidFill>
                <a:latin typeface="Lobster" pitchFamily="2" charset="0"/>
              </a:rPr>
              <a:t>актив»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Lobster" pitchFamily="2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1. Воронина А. С., ФГБОУ ВО «Амурский государственный университет»;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2. Афанасьева Е. А., МОАУ СОШ пос. Орлиное Свободненского р-на;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3. Куриленко С. С., МОАУ СОШ № 5 г. Свободного;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4. Литовко И. В., МОАУ СОШ № 1 </a:t>
            </a:r>
            <a:r>
              <a:rPr lang="ru-RU" sz="1600" dirty="0" err="1">
                <a:solidFill>
                  <a:srgbClr val="002060"/>
                </a:solidFill>
                <a:latin typeface="Lobster" pitchFamily="2" charset="0"/>
              </a:rPr>
              <a:t>г.Свободного</a:t>
            </a:r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;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5. Мамбетова Г. Н., МОАУ СОШ № 6 </a:t>
            </a:r>
            <a:r>
              <a:rPr lang="ru-RU" sz="1600" dirty="0" err="1">
                <a:solidFill>
                  <a:srgbClr val="002060"/>
                </a:solidFill>
                <a:latin typeface="Lobster" pitchFamily="2" charset="0"/>
              </a:rPr>
              <a:t>г.Свободного</a:t>
            </a:r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;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6. </a:t>
            </a:r>
            <a:r>
              <a:rPr lang="ru-RU" sz="1600" dirty="0" err="1">
                <a:solidFill>
                  <a:srgbClr val="002060"/>
                </a:solidFill>
                <a:latin typeface="Lobster" pitchFamily="2" charset="0"/>
              </a:rPr>
              <a:t>Михалкина</a:t>
            </a:r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 О. В., МОАУ СОШ № 1 </a:t>
            </a:r>
            <a:r>
              <a:rPr lang="ru-RU" sz="1600" dirty="0" err="1">
                <a:solidFill>
                  <a:srgbClr val="002060"/>
                </a:solidFill>
                <a:latin typeface="Lobster" pitchFamily="2" charset="0"/>
              </a:rPr>
              <a:t>г.Свободного</a:t>
            </a:r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;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7. Непомнящая Н. В., МОАУ СОШ № 6 </a:t>
            </a:r>
            <a:r>
              <a:rPr lang="ru-RU" sz="1600" dirty="0" err="1">
                <a:solidFill>
                  <a:srgbClr val="002060"/>
                </a:solidFill>
                <a:latin typeface="Lobster" pitchFamily="2" charset="0"/>
              </a:rPr>
              <a:t>г.Свободного</a:t>
            </a:r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;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8. </a:t>
            </a:r>
            <a:r>
              <a:rPr lang="ru-RU" sz="1600" dirty="0" err="1">
                <a:solidFill>
                  <a:srgbClr val="002060"/>
                </a:solidFill>
                <a:latin typeface="Lobster" pitchFamily="2" charset="0"/>
              </a:rPr>
              <a:t>Старовойт</a:t>
            </a:r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 Ю. С., МОАУ СОШ №2 </a:t>
            </a:r>
            <a:r>
              <a:rPr lang="ru-RU" sz="1600" dirty="0" err="1">
                <a:solidFill>
                  <a:srgbClr val="002060"/>
                </a:solidFill>
                <a:latin typeface="Lobster" pitchFamily="2" charset="0"/>
              </a:rPr>
              <a:t>г.Свободного</a:t>
            </a:r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;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9. </a:t>
            </a:r>
            <a:r>
              <a:rPr lang="ru-RU" sz="1600" dirty="0" err="1">
                <a:solidFill>
                  <a:srgbClr val="002060"/>
                </a:solidFill>
                <a:latin typeface="Lobster" pitchFamily="2" charset="0"/>
              </a:rPr>
              <a:t>Турчинская</a:t>
            </a:r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 Е. С., МОАУ СОШ№8 г. Свободный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10. Филатова Л. П., МОАУ СОШ № 5 </a:t>
            </a:r>
            <a:r>
              <a:rPr lang="ru-RU" sz="1600" dirty="0" err="1">
                <a:solidFill>
                  <a:srgbClr val="002060"/>
                </a:solidFill>
                <a:latin typeface="Lobster" pitchFamily="2" charset="0"/>
              </a:rPr>
              <a:t>г.Свободного</a:t>
            </a:r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 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34C56EEB-2442-42FA-B6D8-0559C86ED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49000" contrast="-43000"/>
          </a:blip>
          <a:srcRect l="20625" t="24167" r="38593" b="29166"/>
          <a:stretch>
            <a:fillRect/>
          </a:stretch>
        </p:blipFill>
        <p:spPr bwMode="auto">
          <a:xfrm>
            <a:off x="683348" y="2275347"/>
            <a:ext cx="3729625" cy="240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82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67CA0-5258-4A75-820A-369CC4B3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934" y="47076"/>
            <a:ext cx="9175865" cy="1325563"/>
          </a:xfrm>
        </p:spPr>
        <p:txBody>
          <a:bodyPr/>
          <a:lstStyle/>
          <a:p>
            <a:pPr algn="ctr"/>
            <a:r>
              <a:rPr lang="ru-RU" b="1" dirty="0"/>
              <a:t>Актуальность проекта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FE5510F-0A2E-4EDA-AE03-1F39A02F913D}"/>
              </a:ext>
            </a:extLst>
          </p:cNvPr>
          <p:cNvSpPr/>
          <p:nvPr/>
        </p:nvSpPr>
        <p:spPr>
          <a:xfrm>
            <a:off x="135834" y="136366"/>
            <a:ext cx="1339733" cy="1164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848C7FF-4119-4800-A26D-79C15029A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9000" contrast="-43000"/>
          </a:blip>
          <a:srcRect l="20625" t="24167" r="38593" b="29166"/>
          <a:stretch>
            <a:fillRect/>
          </a:stretch>
        </p:blipFill>
        <p:spPr bwMode="auto">
          <a:xfrm>
            <a:off x="142512" y="365125"/>
            <a:ext cx="1253544" cy="80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FB6F59-1213-40A4-9404-774062AF62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39" t="28973" r="20000" b="15346"/>
          <a:stretch/>
        </p:blipFill>
        <p:spPr>
          <a:xfrm>
            <a:off x="135834" y="1264282"/>
            <a:ext cx="11920331" cy="557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5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67CA0-5258-4A75-820A-369CC4B3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934" y="51222"/>
            <a:ext cx="9175865" cy="1325563"/>
          </a:xfrm>
        </p:spPr>
        <p:txBody>
          <a:bodyPr/>
          <a:lstStyle/>
          <a:p>
            <a:pPr algn="ctr"/>
            <a:r>
              <a:rPr lang="ru-RU" b="1" dirty="0"/>
              <a:t>Актуальность проекта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FE5510F-0A2E-4EDA-AE03-1F39A02F913D}"/>
              </a:ext>
            </a:extLst>
          </p:cNvPr>
          <p:cNvSpPr/>
          <p:nvPr/>
        </p:nvSpPr>
        <p:spPr>
          <a:xfrm>
            <a:off x="182880" y="136366"/>
            <a:ext cx="922590" cy="771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848C7FF-4119-4800-A26D-79C15029A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9000" contrast="-43000"/>
          </a:blip>
          <a:srcRect l="20625" t="24167" r="38593" b="29166"/>
          <a:stretch>
            <a:fillRect/>
          </a:stretch>
        </p:blipFill>
        <p:spPr bwMode="auto">
          <a:xfrm>
            <a:off x="218069" y="269589"/>
            <a:ext cx="887401" cy="57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7CF171-246B-4C68-93CB-AAD12EB2D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66" t="30637" r="19179" b="18193"/>
          <a:stretch/>
        </p:blipFill>
        <p:spPr>
          <a:xfrm>
            <a:off x="368490" y="994577"/>
            <a:ext cx="11640631" cy="594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8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67CA0-5258-4A75-820A-369CC4B3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934" y="365125"/>
            <a:ext cx="9175865" cy="1325563"/>
          </a:xfrm>
        </p:spPr>
        <p:txBody>
          <a:bodyPr/>
          <a:lstStyle/>
          <a:p>
            <a:pPr algn="ctr">
              <a:spcAft>
                <a:spcPts val="800"/>
              </a:spcAft>
            </a:pPr>
            <a:r>
              <a:rPr lang="ru-RU" b="1" dirty="0"/>
              <a:t>Целевые ориентиры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F7EC7B-A6FD-4D3F-BE90-455431CF8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2183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2020-2021 учебного года повысить качество результатов проектной деятельности целевой аудитории в соответствии с ФГОС при помощи комплексного сопровождения индивидуальной траектории развития проектных навыков обучающихся до значимых достижений в уровневых проектных конкурсных мероприятиях и олимпиадах и реализации проектов.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Целевая аудитория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первичная целевая аудитория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обучающиеся профильных классов с углубленным изучением естественнонаучных дисциплин;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вторичная целевая аудитория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обучающиеся непрофильных классов и классов социально-экономического профиля;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 общеобразовательных организаций и организаций дополнительного образования.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FE5510F-0A2E-4EDA-AE03-1F39A02F913D}"/>
              </a:ext>
            </a:extLst>
          </p:cNvPr>
          <p:cNvSpPr/>
          <p:nvPr/>
        </p:nvSpPr>
        <p:spPr>
          <a:xfrm>
            <a:off x="182880" y="136366"/>
            <a:ext cx="1995054" cy="1783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848C7FF-4119-4800-A26D-79C15029A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9000" contrast="-43000"/>
          </a:blip>
          <a:srcRect l="20625" t="24167" r="38593" b="29166"/>
          <a:stretch>
            <a:fillRect/>
          </a:stretch>
        </p:blipFill>
        <p:spPr bwMode="auto">
          <a:xfrm>
            <a:off x="231716" y="365124"/>
            <a:ext cx="1866706" cy="120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2174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FBE41-FA65-442F-9A15-E941BF6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352" y="242293"/>
            <a:ext cx="7596447" cy="1325563"/>
          </a:xfrm>
        </p:spPr>
        <p:txBody>
          <a:bodyPr/>
          <a:lstStyle/>
          <a:p>
            <a:pPr algn="ctr"/>
            <a:r>
              <a:rPr lang="ru-RU" b="1" dirty="0"/>
              <a:t>Описание продукта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CFD225-7BA9-4A2A-8086-57BF970FCD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26" t="31235" r="20410" b="17795"/>
          <a:stretch/>
        </p:blipFill>
        <p:spPr>
          <a:xfrm>
            <a:off x="2419910" y="1241946"/>
            <a:ext cx="8771257" cy="5627672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A518170-31E8-4DFC-8C33-6218F600FFFE}"/>
              </a:ext>
            </a:extLst>
          </p:cNvPr>
          <p:cNvSpPr/>
          <p:nvPr/>
        </p:nvSpPr>
        <p:spPr>
          <a:xfrm>
            <a:off x="182880" y="136366"/>
            <a:ext cx="1995054" cy="1783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E2E1A288-F3A9-4893-9120-2FD0B9A94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49000" contrast="-43000"/>
          </a:blip>
          <a:srcRect l="20625" t="24167" r="38593" b="29166"/>
          <a:stretch>
            <a:fillRect/>
          </a:stretch>
        </p:blipFill>
        <p:spPr bwMode="auto">
          <a:xfrm>
            <a:off x="231716" y="365124"/>
            <a:ext cx="1866706" cy="120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094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8BA92-95E7-438E-87C6-B00D02F4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331" y="365125"/>
            <a:ext cx="8394469" cy="1325563"/>
          </a:xfrm>
        </p:spPr>
        <p:txBody>
          <a:bodyPr/>
          <a:lstStyle/>
          <a:p>
            <a:pPr algn="ctr"/>
            <a:r>
              <a:rPr lang="ru-RU" b="1" dirty="0"/>
              <a:t>Описание продукта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95EC7D5A-BBC4-469F-AF5B-3D1E47A8C4C6}"/>
              </a:ext>
            </a:extLst>
          </p:cNvPr>
          <p:cNvSpPr/>
          <p:nvPr/>
        </p:nvSpPr>
        <p:spPr>
          <a:xfrm>
            <a:off x="182880" y="136366"/>
            <a:ext cx="1995054" cy="1783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95835A60-A167-4C63-85E7-69EB4010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9000" contrast="-43000"/>
          </a:blip>
          <a:srcRect l="20625" t="24167" r="38593" b="29166"/>
          <a:stretch>
            <a:fillRect/>
          </a:stretch>
        </p:blipFill>
        <p:spPr bwMode="auto">
          <a:xfrm>
            <a:off x="231716" y="365124"/>
            <a:ext cx="1866706" cy="120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7B1CCDE-7028-4279-93BD-5DB1AA1E3C9F}"/>
              </a:ext>
            </a:extLst>
          </p:cNvPr>
          <p:cNvSpPr/>
          <p:nvPr/>
        </p:nvSpPr>
        <p:spPr>
          <a:xfrm>
            <a:off x="4899546" y="1815152"/>
            <a:ext cx="3057099" cy="455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Центральный модуль</a:t>
            </a:r>
          </a:p>
          <a:p>
            <a:pPr algn="ctr"/>
            <a:endParaRPr lang="ru-RU" dirty="0"/>
          </a:p>
          <a:p>
            <a:pPr algn="ctr"/>
            <a:r>
              <a:rPr lang="ru-RU" sz="2400" b="1" dirty="0"/>
              <a:t>Модуль по проектной деятельности </a:t>
            </a:r>
          </a:p>
          <a:p>
            <a:pPr algn="ctr"/>
            <a:endParaRPr lang="ru-RU" b="1" dirty="0"/>
          </a:p>
          <a:p>
            <a:pPr marL="285750" indent="-285750" algn="ctr">
              <a:buFontTx/>
              <a:buChar char="-"/>
            </a:pPr>
            <a:r>
              <a:rPr lang="ru-RU" dirty="0"/>
              <a:t>упражнения, задания на формирование навыков проектной деятельности</a:t>
            </a:r>
            <a:r>
              <a:rPr lang="ru-RU" sz="1600" dirty="0"/>
              <a:t>;</a:t>
            </a:r>
            <a:endParaRPr lang="ru-RU" dirty="0"/>
          </a:p>
          <a:p>
            <a:pPr marL="285750" indent="-285750" algn="ctr">
              <a:buFontTx/>
              <a:buChar char="-"/>
            </a:pPr>
            <a:r>
              <a:rPr lang="ru-RU" dirty="0"/>
              <a:t>проектный трек;</a:t>
            </a:r>
          </a:p>
          <a:p>
            <a:pPr marL="285750" indent="-285750" algn="ctr">
              <a:buFontTx/>
              <a:buChar char="-"/>
            </a:pPr>
            <a:r>
              <a:rPr lang="ru-RU" dirty="0"/>
              <a:t>консультации с экспертами и наставниками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B47ADF0-8F2F-4061-9065-520B77772865}"/>
              </a:ext>
            </a:extLst>
          </p:cNvPr>
          <p:cNvSpPr/>
          <p:nvPr/>
        </p:nvSpPr>
        <p:spPr>
          <a:xfrm>
            <a:off x="8679976" y="1919446"/>
            <a:ext cx="2673824" cy="1509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Предметные теоретические и практические модули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EF223FC-8106-44C3-8A37-14DFAD1A4D99}"/>
              </a:ext>
            </a:extLst>
          </p:cNvPr>
          <p:cNvSpPr/>
          <p:nvPr/>
        </p:nvSpPr>
        <p:spPr>
          <a:xfrm>
            <a:off x="8679976" y="4203510"/>
            <a:ext cx="2673824" cy="1651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Модуль по развитию </a:t>
            </a:r>
            <a:r>
              <a:rPr lang="en-US" sz="2000" dirty="0"/>
              <a:t>soft-</a:t>
            </a:r>
            <a:r>
              <a:rPr lang="ru-RU" sz="2000" dirty="0"/>
              <a:t>компетенций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57557BE-7BE1-44FF-B8F2-585F34F2FB78}"/>
              </a:ext>
            </a:extLst>
          </p:cNvPr>
          <p:cNvSpPr/>
          <p:nvPr/>
        </p:nvSpPr>
        <p:spPr>
          <a:xfrm>
            <a:off x="600501" y="2535229"/>
            <a:ext cx="3684896" cy="1897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Навигатор по мероприятиям, конкурсам и олимпиадам для школьников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5B5E94-4850-4BBF-9620-38930854F02B}"/>
              </a:ext>
            </a:extLst>
          </p:cNvPr>
          <p:cNvSpPr txBox="1"/>
          <p:nvPr/>
        </p:nvSpPr>
        <p:spPr>
          <a:xfrm>
            <a:off x="685800" y="4717246"/>
            <a:ext cx="38316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Возможность самостоятельно выбрать темп обучения и необходимое содержание по интересам</a:t>
            </a:r>
          </a:p>
        </p:txBody>
      </p:sp>
    </p:spTree>
    <p:extLst>
      <p:ext uri="{BB962C8B-B14F-4D97-AF65-F5344CB8AC3E}">
        <p14:creationId xmlns:p14="http://schemas.microsoft.com/office/powerpoint/2010/main" val="169624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96586-A7C4-47F6-B2E3-FD09546E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554" y="365125"/>
            <a:ext cx="9292245" cy="1325563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/>
              <a:t>Ожидаемый результат</a:t>
            </a:r>
            <a:r>
              <a:rPr lang="ru-RU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456308-ABBB-44B3-A939-0A574BDEB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46742"/>
            <a:ext cx="10515600" cy="46640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количественные показатели: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детей, пользующихся онлайн-тренажером – не менее 300 человек;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разработанных проектов – не менее 50 проектов;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поданных заявок на уровневые всероссийские мероприятия – не менее 50 заявок (коллективных и индивидуальных);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одержанных побед на уровневых мероприятиях – не менее 50% от поданных заявок;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количество реализованных проектов (получивших грантовую поддержку, внедренных в производство) – не менее 50% разработанных проектов.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качественные показатели: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повышение уровня сформированности навыков проектной деятельности: целеполагание, планирование, поиск ресурсов;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популяризация инженерного образования и проектной деятельности;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повышение уровня социальной и учебной активности обучающихся.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1A25A7C-57C5-4671-AB3C-9C5F6CBE4334}"/>
              </a:ext>
            </a:extLst>
          </p:cNvPr>
          <p:cNvSpPr/>
          <p:nvPr/>
        </p:nvSpPr>
        <p:spPr>
          <a:xfrm>
            <a:off x="182880" y="136366"/>
            <a:ext cx="1995054" cy="1783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B85CEA6-21BE-416E-8B52-C92FD8454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9000" contrast="-43000"/>
          </a:blip>
          <a:srcRect l="20625" t="24167" r="38593" b="29166"/>
          <a:stretch>
            <a:fillRect/>
          </a:stretch>
        </p:blipFill>
        <p:spPr bwMode="auto">
          <a:xfrm>
            <a:off x="231716" y="365124"/>
            <a:ext cx="1866706" cy="120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99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F6D3C3-A579-4AFD-B77C-DE85D38BD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05" t="15941" r="30417" b="76512"/>
          <a:stretch/>
        </p:blipFill>
        <p:spPr>
          <a:xfrm>
            <a:off x="116379" y="157248"/>
            <a:ext cx="7880466" cy="1189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63B0FC-D77E-4B6C-9DE7-82B556C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64" t="25793" r="19273" b="63298"/>
          <a:stretch/>
        </p:blipFill>
        <p:spPr>
          <a:xfrm>
            <a:off x="346363" y="5422734"/>
            <a:ext cx="11499273" cy="1365935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8D12352-1328-4EF4-B23D-CFA0F6982195}"/>
              </a:ext>
            </a:extLst>
          </p:cNvPr>
          <p:cNvSpPr/>
          <p:nvPr/>
        </p:nvSpPr>
        <p:spPr>
          <a:xfrm>
            <a:off x="437803" y="1645920"/>
            <a:ext cx="4189614" cy="3724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5E95195-3DC5-494A-827A-54A489647FB9}"/>
              </a:ext>
            </a:extLst>
          </p:cNvPr>
          <p:cNvSpPr/>
          <p:nvPr/>
        </p:nvSpPr>
        <p:spPr>
          <a:xfrm>
            <a:off x="4872962" y="1617462"/>
            <a:ext cx="7213021" cy="3724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Lobster" pitchFamily="2" charset="0"/>
              </a:rPr>
              <a:t>Онлайн-тренажер навыков проектной деятельности «</a:t>
            </a:r>
            <a:r>
              <a:rPr lang="en-US" sz="2800" b="1" dirty="0">
                <a:solidFill>
                  <a:schemeClr val="bg1"/>
                </a:solidFill>
                <a:latin typeface="Lobster" pitchFamily="2" charset="0"/>
              </a:rPr>
              <a:t>PRO</a:t>
            </a:r>
            <a:r>
              <a:rPr lang="ru-RU" sz="2800" b="1" dirty="0">
                <a:solidFill>
                  <a:schemeClr val="bg1"/>
                </a:solidFill>
                <a:latin typeface="Lobster" pitchFamily="2" charset="0"/>
              </a:rPr>
              <a:t>актив»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Lobster" pitchFamily="2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1. Воронина А. С., ФГБОУ ВО «Амурский государственный университет»;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2. Афанасьева Е. А., МОАУ СОШ пос. Орлиное Свободненского р-на;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3. Куриленко С. С., МОАУ СОШ № 5 г. Свободного;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4. Литовко И. В., МОАУ СОШ № 1 </a:t>
            </a:r>
            <a:r>
              <a:rPr lang="ru-RU" sz="1600" dirty="0" err="1">
                <a:solidFill>
                  <a:srgbClr val="002060"/>
                </a:solidFill>
                <a:latin typeface="Lobster" pitchFamily="2" charset="0"/>
              </a:rPr>
              <a:t>г.Свободного</a:t>
            </a:r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;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5. Мамбетова Г. Н., МОАУ СОШ № 6 </a:t>
            </a:r>
            <a:r>
              <a:rPr lang="ru-RU" sz="1600" dirty="0" err="1">
                <a:solidFill>
                  <a:srgbClr val="002060"/>
                </a:solidFill>
                <a:latin typeface="Lobster" pitchFamily="2" charset="0"/>
              </a:rPr>
              <a:t>г.Свободного</a:t>
            </a:r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;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6. </a:t>
            </a:r>
            <a:r>
              <a:rPr lang="ru-RU" sz="1600" dirty="0" err="1">
                <a:solidFill>
                  <a:srgbClr val="002060"/>
                </a:solidFill>
                <a:latin typeface="Lobster" pitchFamily="2" charset="0"/>
              </a:rPr>
              <a:t>Михалкина</a:t>
            </a:r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 О. В., МОАУ СОШ № 1 </a:t>
            </a:r>
            <a:r>
              <a:rPr lang="ru-RU" sz="1600" dirty="0" err="1">
                <a:solidFill>
                  <a:srgbClr val="002060"/>
                </a:solidFill>
                <a:latin typeface="Lobster" pitchFamily="2" charset="0"/>
              </a:rPr>
              <a:t>г.Свободного</a:t>
            </a:r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;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7. Непомнящая Н. В., МОАУ СОШ № 6 </a:t>
            </a:r>
            <a:r>
              <a:rPr lang="ru-RU" sz="1600" dirty="0" err="1">
                <a:solidFill>
                  <a:srgbClr val="002060"/>
                </a:solidFill>
                <a:latin typeface="Lobster" pitchFamily="2" charset="0"/>
              </a:rPr>
              <a:t>г.Свободного</a:t>
            </a:r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;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8. </a:t>
            </a:r>
            <a:r>
              <a:rPr lang="ru-RU" sz="1600" dirty="0" err="1">
                <a:solidFill>
                  <a:srgbClr val="002060"/>
                </a:solidFill>
                <a:latin typeface="Lobster" pitchFamily="2" charset="0"/>
              </a:rPr>
              <a:t>Старовойт</a:t>
            </a:r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 Ю. С., МОАУ СОШ №2 </a:t>
            </a:r>
            <a:r>
              <a:rPr lang="ru-RU" sz="1600" dirty="0" err="1">
                <a:solidFill>
                  <a:srgbClr val="002060"/>
                </a:solidFill>
                <a:latin typeface="Lobster" pitchFamily="2" charset="0"/>
              </a:rPr>
              <a:t>г.Свободного</a:t>
            </a:r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;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9. </a:t>
            </a:r>
            <a:r>
              <a:rPr lang="ru-RU" sz="1600" dirty="0" err="1">
                <a:solidFill>
                  <a:srgbClr val="002060"/>
                </a:solidFill>
                <a:latin typeface="Lobster" pitchFamily="2" charset="0"/>
              </a:rPr>
              <a:t>Турчинская</a:t>
            </a:r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 Е. С., МОАУ СОШ№8 г. Свободный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10. Филатова Л. П., МОАУ СОШ № 5 </a:t>
            </a:r>
            <a:r>
              <a:rPr lang="ru-RU" sz="1600" dirty="0" err="1">
                <a:solidFill>
                  <a:srgbClr val="002060"/>
                </a:solidFill>
                <a:latin typeface="Lobster" pitchFamily="2" charset="0"/>
              </a:rPr>
              <a:t>г.Свободного</a:t>
            </a:r>
            <a:r>
              <a:rPr lang="ru-RU" sz="1600" dirty="0">
                <a:solidFill>
                  <a:srgbClr val="002060"/>
                </a:solidFill>
                <a:latin typeface="Lobster" pitchFamily="2" charset="0"/>
              </a:rPr>
              <a:t> 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34C56EEB-2442-42FA-B6D8-0559C86ED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49000" contrast="-43000"/>
          </a:blip>
          <a:srcRect l="20625" t="24167" r="38593" b="29166"/>
          <a:stretch>
            <a:fillRect/>
          </a:stretch>
        </p:blipFill>
        <p:spPr bwMode="auto">
          <a:xfrm>
            <a:off x="683348" y="2275347"/>
            <a:ext cx="3729625" cy="240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7866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572</Words>
  <Application>Microsoft Office PowerPoint</Application>
  <PresentationFormat>Широкоэкранный</PresentationFormat>
  <Paragraphs>56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Lobster</vt:lpstr>
      <vt:lpstr>Times New Roman</vt:lpstr>
      <vt:lpstr>Тема Office</vt:lpstr>
      <vt:lpstr>Презентация PowerPoint</vt:lpstr>
      <vt:lpstr>Актуальность проекта</vt:lpstr>
      <vt:lpstr>Актуальность проекта</vt:lpstr>
      <vt:lpstr>Целевые ориентиры проекта</vt:lpstr>
      <vt:lpstr>Описание продукта</vt:lpstr>
      <vt:lpstr>Описание продукта</vt:lpstr>
      <vt:lpstr>Ожидаемый результат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пк-120</cp:lastModifiedBy>
  <cp:revision>15</cp:revision>
  <dcterms:created xsi:type="dcterms:W3CDTF">2020-09-06T18:24:53Z</dcterms:created>
  <dcterms:modified xsi:type="dcterms:W3CDTF">2020-10-07T06:04:03Z</dcterms:modified>
</cp:coreProperties>
</file>