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65" r:id="rId4"/>
    <p:sldId id="266" r:id="rId5"/>
    <p:sldId id="267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6D3"/>
    <a:srgbClr val="FCF3ED"/>
    <a:srgbClr val="FAE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C8489-8B13-4D26-BE9E-2ECFB12DFD2D}" v="24" dt="2023-04-25T17:03:37.278"/>
    <p1510:client id="{C946DC66-5401-4B14-AE37-72A61C62E9D2}" v="946" dt="2023-04-25T16:58:24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3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82983B4B-2090-ED3D-13DE-61315B3CF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-5144"/>
            <a:ext cx="12257616" cy="6878872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CCD0CB88-F58A-0057-D893-BAC0425B891E}"/>
              </a:ext>
            </a:extLst>
          </p:cNvPr>
          <p:cNvSpPr/>
          <p:nvPr/>
        </p:nvSpPr>
        <p:spPr>
          <a:xfrm>
            <a:off x="873124" y="529167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F08FA3-473A-95DC-0EBF-E649DC9A3A90}"/>
              </a:ext>
            </a:extLst>
          </p:cNvPr>
          <p:cNvSpPr txBox="1"/>
          <p:nvPr/>
        </p:nvSpPr>
        <p:spPr>
          <a:xfrm>
            <a:off x="2705100" y="2442103"/>
            <a:ext cx="7464136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6000" dirty="0" smtClean="0">
                <a:cs typeface="Calibri"/>
              </a:rPr>
              <a:t>ЭКОСИСТЕМА</a:t>
            </a:r>
          </a:p>
          <a:p>
            <a:pPr algn="ctr"/>
            <a:r>
              <a:rPr lang="ru-RU" sz="6000" dirty="0" smtClean="0">
                <a:cs typeface="Calibri"/>
              </a:rPr>
              <a:t>СОВРЕМЕННОГО</a:t>
            </a:r>
            <a:r>
              <a:rPr lang="ru-RU" sz="6000" dirty="0">
                <a:cs typeface="Calibri"/>
              </a:rPr>
              <a:t> </a:t>
            </a:r>
            <a:endParaRPr lang="ru-RU" sz="6000" dirty="0" smtClean="0">
              <a:cs typeface="Calibri"/>
            </a:endParaRPr>
          </a:p>
          <a:p>
            <a:pPr algn="ctr"/>
            <a:r>
              <a:rPr lang="ru-RU" sz="6000" dirty="0" smtClean="0">
                <a:cs typeface="Calibri"/>
              </a:rPr>
              <a:t>ОБРАЗОВАНИЯ</a:t>
            </a:r>
            <a:endParaRPr lang="ru-RU" sz="60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FCBC71-1031-56C6-E1F9-F221C39A6FC1}"/>
              </a:ext>
            </a:extLst>
          </p:cNvPr>
          <p:cNvSpPr txBox="1"/>
          <p:nvPr/>
        </p:nvSpPr>
        <p:spPr>
          <a:xfrm>
            <a:off x="1275291" y="754062"/>
            <a:ext cx="22225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3600">
                <a:cs typeface="Calibri"/>
              </a:rPr>
              <a:t>ШКОЛА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29B0D09-3A1E-4625-0306-82AD928A07F2}"/>
              </a:ext>
            </a:extLst>
          </p:cNvPr>
          <p:cNvSpPr/>
          <p:nvPr/>
        </p:nvSpPr>
        <p:spPr>
          <a:xfrm>
            <a:off x="555623" y="5291666"/>
            <a:ext cx="2804583" cy="119591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3600">
                <a:solidFill>
                  <a:schemeClr val="tx1"/>
                </a:solidFill>
                <a:cs typeface="Calibri"/>
              </a:rPr>
              <a:t>СОЦИУМ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D723C51-211D-7CA5-947B-5512CC5E6E09}"/>
              </a:ext>
            </a:extLst>
          </p:cNvPr>
          <p:cNvSpPr/>
          <p:nvPr/>
        </p:nvSpPr>
        <p:spPr>
          <a:xfrm>
            <a:off x="9350374" y="529167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3600">
                <a:solidFill>
                  <a:schemeClr val="tx1"/>
                </a:solidFill>
                <a:cs typeface="Calibri"/>
              </a:rPr>
              <a:t>ГОРОД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0EB180D-8863-B416-C079-EF6296B5729A}"/>
              </a:ext>
            </a:extLst>
          </p:cNvPr>
          <p:cNvSpPr/>
          <p:nvPr/>
        </p:nvSpPr>
        <p:spPr>
          <a:xfrm>
            <a:off x="9466791" y="5386916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3600">
                <a:solidFill>
                  <a:schemeClr val="tx1"/>
                </a:solidFill>
                <a:cs typeface="Calibri"/>
              </a:rPr>
              <a:t>ДОМ</a:t>
            </a:r>
            <a:endParaRPr lang="ru-RU" sz="360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6E089D-0DF0-48FE-3E8B-4CEAA43AE550}"/>
              </a:ext>
            </a:extLst>
          </p:cNvPr>
          <p:cNvSpPr txBox="1"/>
          <p:nvPr/>
        </p:nvSpPr>
        <p:spPr>
          <a:xfrm>
            <a:off x="-1693069" y="211693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>
                <a:cs typeface="Calibri"/>
              </a:rPr>
              <a:t>ШКОЛА</a:t>
            </a:r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953929" y="5999018"/>
            <a:ext cx="4802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Группа: 38-02ПО(2)21ИНЯЗ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3967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3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82983B4B-2090-ED3D-13DE-61315B3CF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-5144"/>
            <a:ext cx="12257616" cy="6878872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CCD0CB88-F58A-0057-D893-BAC0425B891E}"/>
              </a:ext>
            </a:extLst>
          </p:cNvPr>
          <p:cNvSpPr/>
          <p:nvPr/>
        </p:nvSpPr>
        <p:spPr>
          <a:xfrm>
            <a:off x="425979" y="381000"/>
            <a:ext cx="10130895" cy="619521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F08FA3-473A-95DC-0EBF-E649DC9A3A90}"/>
              </a:ext>
            </a:extLst>
          </p:cNvPr>
          <p:cNvSpPr txBox="1"/>
          <p:nvPr/>
        </p:nvSpPr>
        <p:spPr>
          <a:xfrm>
            <a:off x="9351819" y="124354"/>
            <a:ext cx="287722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dirty="0" smtClean="0">
                <a:cs typeface="Calibri"/>
              </a:rPr>
              <a:t>ЭКОСИСТЕМА</a:t>
            </a:r>
          </a:p>
          <a:p>
            <a:pPr algn="ctr"/>
            <a:r>
              <a:rPr lang="ru-RU" sz="2400" dirty="0" smtClean="0">
                <a:cs typeface="Calibri"/>
              </a:rPr>
              <a:t>СОВРЕМЕННОГО</a:t>
            </a:r>
            <a:r>
              <a:rPr lang="ru-RU" sz="2400" dirty="0">
                <a:cs typeface="Calibri"/>
              </a:rPr>
              <a:t> </a:t>
            </a:r>
          </a:p>
          <a:p>
            <a:pPr algn="ctr"/>
            <a:r>
              <a:rPr lang="ru-RU" sz="2400" dirty="0" smtClean="0">
                <a:cs typeface="Calibri"/>
              </a:rPr>
              <a:t>ОБРАЗОВАНИЯ</a:t>
            </a:r>
            <a:endParaRPr lang="ru-RU" sz="24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FCBC71-1031-56C6-E1F9-F221C39A6FC1}"/>
              </a:ext>
            </a:extLst>
          </p:cNvPr>
          <p:cNvSpPr txBox="1"/>
          <p:nvPr/>
        </p:nvSpPr>
        <p:spPr>
          <a:xfrm>
            <a:off x="4767791" y="722312"/>
            <a:ext cx="2222500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4000">
                <a:cs typeface="Calibri"/>
              </a:rPr>
              <a:t>ШКОЛА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29B0D09-3A1E-4625-0306-82AD928A07F2}"/>
              </a:ext>
            </a:extLst>
          </p:cNvPr>
          <p:cNvSpPr/>
          <p:nvPr/>
        </p:nvSpPr>
        <p:spPr>
          <a:xfrm>
            <a:off x="132290" y="5545666"/>
            <a:ext cx="3122083" cy="10371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СОЦИУМ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D723C51-211D-7CA5-947B-5512CC5E6E09}"/>
              </a:ext>
            </a:extLst>
          </p:cNvPr>
          <p:cNvSpPr/>
          <p:nvPr/>
        </p:nvSpPr>
        <p:spPr>
          <a:xfrm>
            <a:off x="9741958" y="4720167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ГОРОД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0EB180D-8863-B416-C079-EF6296B5729A}"/>
              </a:ext>
            </a:extLst>
          </p:cNvPr>
          <p:cNvSpPr/>
          <p:nvPr/>
        </p:nvSpPr>
        <p:spPr>
          <a:xfrm>
            <a:off x="9741958" y="5715000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ДОМ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515262-BFA9-8922-A553-621E80D1F9F8}"/>
              </a:ext>
            </a:extLst>
          </p:cNvPr>
          <p:cNvSpPr txBox="1"/>
          <p:nvPr/>
        </p:nvSpPr>
        <p:spPr>
          <a:xfrm>
            <a:off x="2926292" y="1580885"/>
            <a:ext cx="7077603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3600">
                <a:cs typeface="Calibri" panose="020F0502020204030204"/>
              </a:rPr>
              <a:t> ДОСУГ (ЗАНЯТИЯ НА ПЕРЕМЕНАХ)</a:t>
            </a:r>
            <a:endParaRPr lang="ru-RU">
              <a:cs typeface="Calibri" panose="020F0502020204030204"/>
            </a:endParaRPr>
          </a:p>
          <a:p>
            <a:endParaRPr lang="ru-RU" sz="3600">
              <a:cs typeface="Calibri" panose="020F0502020204030204"/>
            </a:endParaRPr>
          </a:p>
          <a:p>
            <a:r>
              <a:rPr lang="ru-RU" sz="3600">
                <a:cs typeface="Calibri" panose="020F0502020204030204"/>
              </a:rPr>
              <a:t>УВЕЛИЧЕНИЕ ПРАКТИКООРИЕНТИРОВАННЫХ ПРЕДМЕТОВ</a:t>
            </a:r>
            <a:endParaRPr lang="ru-RU">
              <a:cs typeface="Calibri" panose="020F0502020204030204"/>
            </a:endParaRPr>
          </a:p>
          <a:p>
            <a:endParaRPr lang="ru-RU" sz="3600">
              <a:cs typeface="Calibri" panose="020F0502020204030204"/>
            </a:endParaRPr>
          </a:p>
          <a:p>
            <a:r>
              <a:rPr lang="ru-RU" sz="3600">
                <a:cs typeface="Calibri" panose="020F0502020204030204"/>
              </a:rPr>
              <a:t>ГОСУДАРСТВЕННАЯ ШКОЛЬНАЯ СТОЛОВАЯ</a:t>
            </a:r>
            <a:endParaRPr lang="ru-RU">
              <a:cs typeface="Calibri" panose="020F0502020204030204"/>
            </a:endParaRP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6FD12AE6-5FFA-FC78-A9BA-CB9E04CE7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206" y="1423988"/>
            <a:ext cx="759619" cy="759619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02F26BE-04CF-4E23-52E6-502811624B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31206" y="2900362"/>
            <a:ext cx="604839" cy="628651"/>
          </a:xfrm>
          <a:prstGeom prst="rect">
            <a:avLst/>
          </a:prstGeom>
        </p:spPr>
      </p:pic>
      <p:pic>
        <p:nvPicPr>
          <p:cNvPr id="5" name="Рисунок 12">
            <a:extLst>
              <a:ext uri="{FF2B5EF4-FFF2-40B4-BE49-F238E27FC236}">
                <a16:creationId xmlns:a16="http://schemas.microsoft.com/office/drawing/2014/main" id="{11D48E02-BC6E-1895-EA67-D9214EE3D1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2644" y="4936332"/>
            <a:ext cx="616744" cy="616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9147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3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82983B4B-2090-ED3D-13DE-61315B3CF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-5144"/>
            <a:ext cx="12257616" cy="6878872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CCD0CB88-F58A-0057-D893-BAC0425B891E}"/>
              </a:ext>
            </a:extLst>
          </p:cNvPr>
          <p:cNvSpPr/>
          <p:nvPr/>
        </p:nvSpPr>
        <p:spPr>
          <a:xfrm>
            <a:off x="111124" y="4124854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F08FA3-473A-95DC-0EBF-E649DC9A3A90}"/>
              </a:ext>
            </a:extLst>
          </p:cNvPr>
          <p:cNvSpPr txBox="1"/>
          <p:nvPr/>
        </p:nvSpPr>
        <p:spPr>
          <a:xfrm>
            <a:off x="0" y="191822"/>
            <a:ext cx="3126581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dirty="0">
                <a:cs typeface="Calibri"/>
              </a:rPr>
              <a:t>ЭКОСИСТЕМА</a:t>
            </a:r>
          </a:p>
          <a:p>
            <a:pPr algn="ctr"/>
            <a:r>
              <a:rPr lang="ru-RU" sz="2800" dirty="0">
                <a:cs typeface="Calibri"/>
              </a:rPr>
              <a:t>СОВРЕМЕННОГО </a:t>
            </a:r>
          </a:p>
          <a:p>
            <a:pPr algn="ctr"/>
            <a:r>
              <a:rPr lang="ru-RU" sz="2800" dirty="0">
                <a:cs typeface="Calibri"/>
              </a:rPr>
              <a:t>ОБРАЗОВАНИЯ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FCBC71-1031-56C6-E1F9-F221C39A6FC1}"/>
              </a:ext>
            </a:extLst>
          </p:cNvPr>
          <p:cNvSpPr txBox="1"/>
          <p:nvPr/>
        </p:nvSpPr>
        <p:spPr>
          <a:xfrm>
            <a:off x="763322" y="4444999"/>
            <a:ext cx="22225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>
                <a:cs typeface="Calibri"/>
              </a:rPr>
              <a:t>ШКОЛА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29B0D09-3A1E-4625-0306-82AD928A07F2}"/>
              </a:ext>
            </a:extLst>
          </p:cNvPr>
          <p:cNvSpPr/>
          <p:nvPr/>
        </p:nvSpPr>
        <p:spPr>
          <a:xfrm>
            <a:off x="186529" y="5339291"/>
            <a:ext cx="2804583" cy="119591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СОЦИУМ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D723C51-211D-7CA5-947B-5512CC5E6E09}"/>
              </a:ext>
            </a:extLst>
          </p:cNvPr>
          <p:cNvSpPr/>
          <p:nvPr/>
        </p:nvSpPr>
        <p:spPr>
          <a:xfrm>
            <a:off x="2194718" y="195792"/>
            <a:ext cx="8868832" cy="611319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ru-RU" sz="4000">
              <a:solidFill>
                <a:schemeClr val="tx1"/>
              </a:solidFill>
              <a:cs typeface="Calibri"/>
            </a:endParaRPr>
          </a:p>
          <a:p>
            <a:pPr algn="ctr"/>
            <a:endParaRPr lang="ru-RU" sz="40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4000">
                <a:solidFill>
                  <a:schemeClr val="tx1"/>
                </a:solidFill>
                <a:cs typeface="Calibri"/>
              </a:rPr>
              <a:t>МЕРОПРИЯТИЯ, СЛЕТЫ, КОНФЕРЕНЦИИ</a:t>
            </a:r>
          </a:p>
          <a:p>
            <a:pPr algn="ctr"/>
            <a:endParaRPr lang="ru-RU" sz="40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4000">
                <a:solidFill>
                  <a:schemeClr val="tx1"/>
                </a:solidFill>
                <a:cs typeface="Calibri"/>
              </a:rPr>
              <a:t>ВОЛОНТЕРСКАЯ РАБОТА</a:t>
            </a:r>
          </a:p>
          <a:p>
            <a:pPr algn="ctr"/>
            <a:endParaRPr lang="ru-RU" sz="40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4000">
                <a:solidFill>
                  <a:schemeClr val="tx1"/>
                </a:solidFill>
                <a:cs typeface="Calibri"/>
              </a:rPr>
              <a:t>     СОВМЕСТНЫЕ С КЛАССОМ ПОЕЗДКИ</a:t>
            </a:r>
          </a:p>
          <a:p>
            <a:pPr algn="ctr"/>
            <a:endParaRPr lang="ru-RU" sz="4000">
              <a:solidFill>
                <a:schemeClr val="tx1"/>
              </a:solidFill>
              <a:cs typeface="Calibri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0EB180D-8863-B416-C079-EF6296B5729A}"/>
              </a:ext>
            </a:extLst>
          </p:cNvPr>
          <p:cNvSpPr/>
          <p:nvPr/>
        </p:nvSpPr>
        <p:spPr>
          <a:xfrm>
            <a:off x="9609667" y="5434541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ДОМ</a:t>
            </a:r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36E089D-0DF0-48FE-3E8B-4CEAA43AE550}"/>
              </a:ext>
            </a:extLst>
          </p:cNvPr>
          <p:cNvSpPr txBox="1"/>
          <p:nvPr/>
        </p:nvSpPr>
        <p:spPr>
          <a:xfrm>
            <a:off x="-1693069" y="211693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ru-RU">
              <a:cs typeface="Calibri"/>
            </a:endParaRPr>
          </a:p>
        </p:txBody>
      </p:sp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71B5AF15-1E5B-6456-9629-DD0A76C9B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6581" y="2936081"/>
            <a:ext cx="878682" cy="902494"/>
          </a:xfrm>
          <a:prstGeom prst="rect">
            <a:avLst/>
          </a:prstGeom>
        </p:spPr>
      </p:pic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FF1289A1-81F2-CCF7-C3E7-35D9257CE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8019" y="1316831"/>
            <a:ext cx="807245" cy="807245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052EA98A-63D0-B587-2EB5-ECD2791F2B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8019" y="4329112"/>
            <a:ext cx="938213" cy="91440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D490C8C-9101-4171-B067-D76EA91EF58B}"/>
              </a:ext>
            </a:extLst>
          </p:cNvPr>
          <p:cNvSpPr txBox="1"/>
          <p:nvPr/>
        </p:nvSpPr>
        <p:spPr>
          <a:xfrm>
            <a:off x="5603668" y="608609"/>
            <a:ext cx="261009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4000" b="1">
                <a:cs typeface="Calibri"/>
              </a:rPr>
              <a:t>ГОРОД</a:t>
            </a:r>
          </a:p>
        </p:txBody>
      </p:sp>
    </p:spTree>
    <p:extLst>
      <p:ext uri="{BB962C8B-B14F-4D97-AF65-F5344CB8AC3E}">
        <p14:creationId xmlns:p14="http://schemas.microsoft.com/office/powerpoint/2010/main" val="2721468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3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82983B4B-2090-ED3D-13DE-61315B3CF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100" y="-5144"/>
            <a:ext cx="12257616" cy="6878872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CCD0CB88-F58A-0057-D893-BAC0425B891E}"/>
              </a:ext>
            </a:extLst>
          </p:cNvPr>
          <p:cNvSpPr/>
          <p:nvPr/>
        </p:nvSpPr>
        <p:spPr>
          <a:xfrm>
            <a:off x="75405" y="64823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F08FA3-473A-95DC-0EBF-E649DC9A3A90}"/>
              </a:ext>
            </a:extLst>
          </p:cNvPr>
          <p:cNvSpPr txBox="1"/>
          <p:nvPr/>
        </p:nvSpPr>
        <p:spPr>
          <a:xfrm>
            <a:off x="9739746" y="1763447"/>
            <a:ext cx="249564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dirty="0">
                <a:cs typeface="Calibri"/>
              </a:rPr>
              <a:t>ЭКОСИСТЕМА</a:t>
            </a:r>
          </a:p>
          <a:p>
            <a:pPr algn="ctr"/>
            <a:r>
              <a:rPr lang="ru-RU" sz="2400" dirty="0">
                <a:cs typeface="Calibri"/>
              </a:rPr>
              <a:t>СОВРЕМЕННОГО </a:t>
            </a:r>
          </a:p>
          <a:p>
            <a:pPr algn="ctr"/>
            <a:r>
              <a:rPr lang="ru-RU" sz="2400" dirty="0">
                <a:cs typeface="Calibri"/>
              </a:rPr>
              <a:t>ОБРАЗОВАНИЯ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FCBC71-1031-56C6-E1F9-F221C39A6FC1}"/>
              </a:ext>
            </a:extLst>
          </p:cNvPr>
          <p:cNvSpPr txBox="1"/>
          <p:nvPr/>
        </p:nvSpPr>
        <p:spPr>
          <a:xfrm>
            <a:off x="679979" y="301624"/>
            <a:ext cx="22225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>
                <a:cs typeface="Calibri"/>
              </a:rPr>
              <a:t>ШКОЛА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29B0D09-3A1E-4625-0306-82AD928A07F2}"/>
              </a:ext>
            </a:extLst>
          </p:cNvPr>
          <p:cNvSpPr/>
          <p:nvPr/>
        </p:nvSpPr>
        <p:spPr>
          <a:xfrm>
            <a:off x="91280" y="612510"/>
            <a:ext cx="10008684" cy="6244165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4000">
                <a:solidFill>
                  <a:schemeClr val="tx1"/>
                </a:solidFill>
                <a:cs typeface="Calibri"/>
              </a:rPr>
              <a:t>СОЦИУМ</a:t>
            </a:r>
          </a:p>
          <a:p>
            <a:pPr algn="ctr"/>
            <a:endParaRPr lang="ru-RU" sz="36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3600">
                <a:solidFill>
                  <a:schemeClr val="tx1"/>
                </a:solidFill>
                <a:cs typeface="Calibri"/>
              </a:rPr>
              <a:t>КЛУБЫ</a:t>
            </a:r>
            <a:endParaRPr lang="ru-RU">
              <a:solidFill>
                <a:schemeClr val="tx1"/>
              </a:solidFill>
              <a:cs typeface="Calibri"/>
            </a:endParaRPr>
          </a:p>
          <a:p>
            <a:pPr algn="ctr"/>
            <a:endParaRPr lang="ru-RU" sz="36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3600">
                <a:solidFill>
                  <a:schemeClr val="tx1"/>
                </a:solidFill>
                <a:cs typeface="Calibri"/>
              </a:rPr>
              <a:t>ОТБОР УЧИТЕЛЬСКИХ КАДРОВ</a:t>
            </a:r>
          </a:p>
          <a:p>
            <a:pPr algn="ctr"/>
            <a:endParaRPr lang="ru-RU" sz="36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3600">
                <a:solidFill>
                  <a:schemeClr val="tx1"/>
                </a:solidFill>
                <a:cs typeface="Calibri"/>
              </a:rPr>
              <a:t>УЧИТЕЛЬ КАК СТАРШИЙ НАСТАВНИК</a:t>
            </a:r>
          </a:p>
          <a:p>
            <a:pPr algn="ctr"/>
            <a:endParaRPr lang="ru-RU" sz="36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3600">
                <a:solidFill>
                  <a:schemeClr val="tx1"/>
                </a:solidFill>
                <a:cs typeface="Calibri"/>
              </a:rPr>
              <a:t>         СОЦИАЛИЗАЦИЯ ЧЕРЕЗ ШКОЛУ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D723C51-211D-7CA5-947B-5512CC5E6E09}"/>
              </a:ext>
            </a:extLst>
          </p:cNvPr>
          <p:cNvSpPr/>
          <p:nvPr/>
        </p:nvSpPr>
        <p:spPr>
          <a:xfrm>
            <a:off x="9612312" y="171979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ГОРОД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0EB180D-8863-B416-C079-EF6296B5729A}"/>
              </a:ext>
            </a:extLst>
          </p:cNvPr>
          <p:cNvSpPr/>
          <p:nvPr/>
        </p:nvSpPr>
        <p:spPr>
          <a:xfrm>
            <a:off x="9466791" y="5386916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ДОМ</a:t>
            </a:r>
            <a:endParaRPr lang="ru-RU" sz="2400">
              <a:solidFill>
                <a:schemeClr val="tx1"/>
              </a:solidFill>
            </a:endParaRPr>
          </a:p>
        </p:txBody>
      </p:sp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854D7DEB-9E69-B504-A271-F5CC0671D0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13" y="4090987"/>
            <a:ext cx="1081088" cy="1057276"/>
          </a:xfrm>
          <a:prstGeom prst="rect">
            <a:avLst/>
          </a:prstGeom>
        </p:spPr>
      </p:pic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622C11CD-61E1-B407-7B0F-F46CA4A64A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3487" y="3174206"/>
            <a:ext cx="1009651" cy="1009651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2318AA5-675B-ECD6-4E74-5FDD7DA583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8988" y="2150269"/>
            <a:ext cx="1009651" cy="962026"/>
          </a:xfrm>
          <a:prstGeom prst="rect">
            <a:avLst/>
          </a:prstGeom>
        </p:spPr>
      </p:pic>
      <p:pic>
        <p:nvPicPr>
          <p:cNvPr id="5" name="Рисунок 13">
            <a:extLst>
              <a:ext uri="{FF2B5EF4-FFF2-40B4-BE49-F238E27FC236}">
                <a16:creationId xmlns:a16="http://schemas.microsoft.com/office/drawing/2014/main" id="{5F65DCE2-58D4-25D0-D954-DD0211E396C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3081" y="5341143"/>
            <a:ext cx="783433" cy="77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2628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3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6" descr="Изображение выглядит как карта&#10;&#10;Автоматически созданное описание">
            <a:extLst>
              <a:ext uri="{FF2B5EF4-FFF2-40B4-BE49-F238E27FC236}">
                <a16:creationId xmlns:a16="http://schemas.microsoft.com/office/drawing/2014/main" id="{82983B4B-2090-ED3D-13DE-61315B3CF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872"/>
            <a:ext cx="12257616" cy="6878872"/>
          </a:xfrm>
          <a:prstGeom prst="rect">
            <a:avLst/>
          </a:prstGeom>
        </p:spPr>
      </p:pic>
      <p:sp>
        <p:nvSpPr>
          <p:cNvPr id="9" name="Овал 8">
            <a:extLst>
              <a:ext uri="{FF2B5EF4-FFF2-40B4-BE49-F238E27FC236}">
                <a16:creationId xmlns:a16="http://schemas.microsoft.com/office/drawing/2014/main" id="{CCD0CB88-F58A-0057-D893-BAC0425B891E}"/>
              </a:ext>
            </a:extLst>
          </p:cNvPr>
          <p:cNvSpPr/>
          <p:nvPr/>
        </p:nvSpPr>
        <p:spPr>
          <a:xfrm>
            <a:off x="134937" y="195792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F08FA3-473A-95DC-0EBF-E649DC9A3A90}"/>
              </a:ext>
            </a:extLst>
          </p:cNvPr>
          <p:cNvSpPr txBox="1"/>
          <p:nvPr/>
        </p:nvSpPr>
        <p:spPr>
          <a:xfrm>
            <a:off x="134937" y="1775353"/>
            <a:ext cx="2820143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dirty="0">
                <a:cs typeface="Calibri"/>
              </a:rPr>
              <a:t>ЭКОСИСТЕМА</a:t>
            </a:r>
          </a:p>
          <a:p>
            <a:pPr algn="ctr"/>
            <a:r>
              <a:rPr lang="ru-RU" sz="2800" dirty="0">
                <a:cs typeface="Calibri"/>
              </a:rPr>
              <a:t>СОВРЕМЕННОГО </a:t>
            </a:r>
            <a:r>
              <a:rPr lang="ru-RU" sz="2800" dirty="0" smtClean="0">
                <a:cs typeface="Calibri"/>
              </a:rPr>
              <a:t>ОБРАЗОВАНИЯ</a:t>
            </a:r>
            <a:endParaRPr lang="ru-RU" sz="28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FCBC71-1031-56C6-E1F9-F221C39A6FC1}"/>
              </a:ext>
            </a:extLst>
          </p:cNvPr>
          <p:cNvSpPr txBox="1"/>
          <p:nvPr/>
        </p:nvSpPr>
        <p:spPr>
          <a:xfrm>
            <a:off x="739510" y="515937"/>
            <a:ext cx="22225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u-RU" sz="2400">
                <a:cs typeface="Calibri"/>
              </a:rPr>
              <a:t>ШКОЛА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229B0D09-3A1E-4625-0306-82AD928A07F2}"/>
              </a:ext>
            </a:extLst>
          </p:cNvPr>
          <p:cNvSpPr/>
          <p:nvPr/>
        </p:nvSpPr>
        <p:spPr>
          <a:xfrm>
            <a:off x="150498" y="5351294"/>
            <a:ext cx="2804583" cy="119591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СОЦИУМ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3D723C51-211D-7CA5-947B-5512CC5E6E09}"/>
              </a:ext>
            </a:extLst>
          </p:cNvPr>
          <p:cNvSpPr/>
          <p:nvPr/>
        </p:nvSpPr>
        <p:spPr>
          <a:xfrm>
            <a:off x="9350374" y="529167"/>
            <a:ext cx="2487083" cy="1100666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cs typeface="Calibri"/>
              </a:rPr>
              <a:t>ГОРОД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0EB180D-8863-B416-C079-EF6296B5729A}"/>
              </a:ext>
            </a:extLst>
          </p:cNvPr>
          <p:cNvSpPr/>
          <p:nvPr/>
        </p:nvSpPr>
        <p:spPr>
          <a:xfrm>
            <a:off x="2507457" y="1269206"/>
            <a:ext cx="8257525" cy="4951485"/>
          </a:xfrm>
          <a:prstGeom prst="ellipse">
            <a:avLst/>
          </a:prstGeom>
          <a:solidFill>
            <a:srgbClr val="B1E6D3">
              <a:alpha val="94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cs typeface="Calibri"/>
              </a:rPr>
              <a:t>ДОМ</a:t>
            </a:r>
          </a:p>
          <a:p>
            <a:pPr algn="ctr"/>
            <a:endParaRPr lang="ru-RU" sz="40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4000" dirty="0">
                <a:solidFill>
                  <a:schemeClr val="tx1"/>
                </a:solidFill>
                <a:cs typeface="Calibri"/>
              </a:rPr>
              <a:t>Д</a:t>
            </a:r>
            <a:r>
              <a:rPr lang="ru-RU" sz="3600" dirty="0">
                <a:solidFill>
                  <a:schemeClr val="tx1"/>
                </a:solidFill>
                <a:cs typeface="Calibri"/>
              </a:rPr>
              <a:t>ОСТУП К ЭЛЕКТРОННЫМ БИБЛИОТЕКАМ (НЕ ТОЛЬКО ПО ОБУЧЕНИЮ)</a:t>
            </a:r>
          </a:p>
          <a:p>
            <a:pPr algn="ctr"/>
            <a:endParaRPr lang="ru-RU" sz="3600" dirty="0" smtClean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3600" dirty="0" smtClean="0">
                <a:solidFill>
                  <a:schemeClr val="tx1"/>
                </a:solidFill>
                <a:cs typeface="Calibri"/>
              </a:rPr>
              <a:t>НЕБОЛЬШОЕ </a:t>
            </a:r>
            <a:r>
              <a:rPr lang="ru-RU" sz="3600" dirty="0">
                <a:solidFill>
                  <a:schemeClr val="tx1"/>
                </a:solidFill>
                <a:cs typeface="Calibri"/>
              </a:rPr>
              <a:t>ПРАКТИЧЕСКОЕ ДОМАШНЕЕ ЗАДАНИЕ</a:t>
            </a:r>
          </a:p>
          <a:p>
            <a:pPr algn="ctr"/>
            <a:endParaRPr lang="ru-RU" sz="36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ru-RU" sz="3600" dirty="0">
                <a:solidFill>
                  <a:schemeClr val="tx1"/>
                </a:solidFill>
                <a:cs typeface="Calibri"/>
              </a:rPr>
              <a:t>     СВОДКА ДЛЯ РОДИТЕЛЕЙ ИТОГОВ МЕСЯЦА УЧЕБЫ</a:t>
            </a:r>
          </a:p>
        </p:txBody>
      </p:sp>
      <p:pic>
        <p:nvPicPr>
          <p:cNvPr id="2" name="Рисунок 2">
            <a:extLst>
              <a:ext uri="{FF2B5EF4-FFF2-40B4-BE49-F238E27FC236}">
                <a16:creationId xmlns:a16="http://schemas.microsoft.com/office/drawing/2014/main" id="{41EE94EE-AFC1-7163-2825-70B834E83F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8487" y="5233987"/>
            <a:ext cx="759620" cy="759620"/>
          </a:xfrm>
          <a:prstGeom prst="rect">
            <a:avLst/>
          </a:prstGeom>
        </p:spPr>
      </p:pic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35F7F1F6-015E-A8AB-C28B-CD4067D899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2707" y="1269206"/>
            <a:ext cx="890588" cy="902495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1F737FF-73F5-AD9B-2899-A80847F50F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7457" y="3686175"/>
            <a:ext cx="926306" cy="95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8883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63</Words>
  <Application>Microsoft Office PowerPoint</Application>
  <PresentationFormat>Широкоэкранный</PresentationFormat>
  <Paragraphs>62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ТАНЯ</cp:lastModifiedBy>
  <cp:revision>9</cp:revision>
  <dcterms:created xsi:type="dcterms:W3CDTF">2023-04-25T16:13:42Z</dcterms:created>
  <dcterms:modified xsi:type="dcterms:W3CDTF">2023-04-27T07:10:38Z</dcterms:modified>
</cp:coreProperties>
</file>