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72" r:id="rId15"/>
    <p:sldId id="276" r:id="rId16"/>
    <p:sldId id="277" r:id="rId17"/>
    <p:sldId id="279" r:id="rId18"/>
    <p:sldId id="280" r:id="rId19"/>
    <p:sldId id="281" r:id="rId20"/>
    <p:sldId id="283" r:id="rId21"/>
    <p:sldId id="284" r:id="rId22"/>
    <p:sldId id="287" r:id="rId23"/>
    <p:sldId id="28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Состав участников фестиваля </a:t>
            </a:r>
          </a:p>
          <a:p>
            <a:pPr>
              <a:defRPr/>
            </a:pPr>
            <a:r>
              <a:rPr lang="ru-RU" dirty="0" smtClean="0"/>
              <a:t>«Калейдоскоп профессии - 2016»</a:t>
            </a:r>
            <a:endParaRPr lang="ru-RU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Волонтеры</c:v>
                </c:pt>
                <c:pt idx="1">
                  <c:v>Школьники</c:v>
                </c:pt>
                <c:pt idx="2">
                  <c:v>Родители</c:v>
                </c:pt>
                <c:pt idx="3">
                  <c:v>Студенты</c:v>
                </c:pt>
                <c:pt idx="4">
                  <c:v>Участники конкурса эссе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70</c:v>
                </c:pt>
                <c:pt idx="1">
                  <c:v>768</c:v>
                </c:pt>
                <c:pt idx="2">
                  <c:v>214</c:v>
                </c:pt>
                <c:pt idx="3">
                  <c:v>140</c:v>
                </c:pt>
                <c:pt idx="4">
                  <c:v>52</c:v>
                </c:pt>
              </c:numCache>
            </c:numRef>
          </c:val>
        </c:ser>
        <c:shape val="cylinder"/>
        <c:axId val="110355968"/>
        <c:axId val="67025920"/>
        <c:axId val="0"/>
      </c:bar3DChart>
      <c:catAx>
        <c:axId val="110355968"/>
        <c:scaling>
          <c:orientation val="minMax"/>
        </c:scaling>
        <c:axPos val="b"/>
        <c:numFmt formatCode="General" sourceLinked="0"/>
        <c:tickLblPos val="nextTo"/>
        <c:crossAx val="67025920"/>
        <c:crosses val="autoZero"/>
        <c:auto val="1"/>
        <c:lblAlgn val="ctr"/>
        <c:lblOffset val="100"/>
      </c:catAx>
      <c:valAx>
        <c:axId val="67025920"/>
        <c:scaling>
          <c:orientation val="minMax"/>
        </c:scaling>
        <c:axPos val="l"/>
        <c:majorGridlines/>
        <c:numFmt formatCode="General" sourceLinked="1"/>
        <c:tickLblPos val="nextTo"/>
        <c:crossAx val="1103559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B8500-6CC2-468D-9776-425C148DE1BC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3B45D-389F-41A6-A39C-462D16284C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7080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688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509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821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707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268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222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963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6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012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395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204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540BC-76FB-414F-BCA9-F7A0F266DF9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C85C-ED5D-4E29-B4A4-C07BDBBBEE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671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uU-rqNxrjc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lhYge_HXJV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566" y="3140968"/>
            <a:ext cx="8064896" cy="95543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</a:t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«Калейдоскоп профессии – 2016»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83504" y="4290793"/>
            <a:ext cx="5112569" cy="1032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Ассоциация поддержки педагогического образования Тюменской области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pic>
        <p:nvPicPr>
          <p:cNvPr id="1026" name="Picture 2" descr="https://3.downloader.disk.yandex.ru/preview/fcbc76f6bf14afdbc63105d688fbb599d929041b0408361d3aa1c8841db4d3dd/inf/4AbQSoVsC3vki1EKZZxGGdBro2YAk1ZPrTC73Zy0zedStfvuO2uN1R9D5d0a5ZR_YecQ48PnaePLLp7j-ey7bg%3D%3D?uid=0&amp;filename=DSC_0221.JPG&amp;disposition=inline&amp;hash=&amp;limit=0&amp;content_type=image%2Fjpeg&amp;tknv=v2&amp;size=1280x82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878"/>
          <a:stretch/>
        </p:blipFill>
        <p:spPr bwMode="auto">
          <a:xfrm>
            <a:off x="323528" y="260648"/>
            <a:ext cx="4675777" cy="2789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59" y="4485181"/>
            <a:ext cx="692472" cy="692472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5467254"/>
            <a:ext cx="8360934" cy="1058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Срок реализации </a:t>
            </a:r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			июнь-сентябрь </a:t>
            </a:r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2016 г.</a:t>
            </a:r>
          </a:p>
          <a:p>
            <a:pPr algn="l"/>
            <a:endParaRPr lang="ru-RU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Дата проведения основного публичного мероприятия </a:t>
            </a:r>
            <a:endParaRPr lang="ru-RU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					10 </a:t>
            </a:r>
            <a: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  <a:t>сентября 2016 г. </a:t>
            </a:r>
          </a:p>
        </p:txBody>
      </p:sp>
    </p:spTree>
    <p:extLst>
      <p:ext uri="{BB962C8B-B14F-4D97-AF65-F5344CB8AC3E}">
        <p14:creationId xmlns="" xmlns:p14="http://schemas.microsoft.com/office/powerpoint/2010/main" val="331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4320480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АНОНСИРУЮЩАЯ КАМПАНИЯ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0762" y="4013701"/>
            <a:ext cx="6601359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ru-RU" dirty="0" smtClean="0"/>
              <a:t>Динамичные </a:t>
            </a:r>
            <a:r>
              <a:rPr lang="ru-RU" dirty="0"/>
              <a:t>р</a:t>
            </a:r>
            <a:r>
              <a:rPr lang="ru-RU" dirty="0" smtClean="0"/>
              <a:t>екламные ролики на уличном световом мониторе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794246" y="910391"/>
            <a:ext cx="7920000" cy="1367133"/>
            <a:chOff x="-99051" y="2078268"/>
            <a:chExt cx="8919523" cy="1539669"/>
          </a:xfrm>
        </p:grpSpPr>
        <p:pic>
          <p:nvPicPr>
            <p:cNvPr id="17" name="Рисунок 16"/>
            <p:cNvPicPr/>
            <p:nvPr/>
          </p:nvPicPr>
          <p:blipFill rotWithShape="1">
            <a:blip r:embed="rId4" cstate="print"/>
            <a:srcRect l="31462" t="26289" r="31402" b="27650"/>
            <a:stretch/>
          </p:blipFill>
          <p:spPr bwMode="auto">
            <a:xfrm>
              <a:off x="2124097" y="2078268"/>
              <a:ext cx="2204720" cy="153860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8" name="Рисунок 17"/>
            <p:cNvPicPr/>
            <p:nvPr/>
          </p:nvPicPr>
          <p:blipFill rotWithShape="1">
            <a:blip r:embed="rId5" cstate="print"/>
            <a:srcRect l="53170" t="23308" r="9625" b="30276"/>
            <a:stretch/>
          </p:blipFill>
          <p:spPr bwMode="auto">
            <a:xfrm>
              <a:off x="4370950" y="2080173"/>
              <a:ext cx="2190115" cy="153670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9" name="Рисунок 18"/>
            <p:cNvPicPr/>
            <p:nvPr/>
          </p:nvPicPr>
          <p:blipFill rotWithShape="1">
            <a:blip r:embed="rId6" cstate="print"/>
            <a:srcRect l="53311" t="23664" r="9625" b="30526"/>
            <a:stretch/>
          </p:blipFill>
          <p:spPr bwMode="auto">
            <a:xfrm>
              <a:off x="6609402" y="2078268"/>
              <a:ext cx="2211070" cy="153670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0" name="Рисунок 19"/>
            <p:cNvPicPr/>
            <p:nvPr/>
          </p:nvPicPr>
          <p:blipFill rotWithShape="1">
            <a:blip r:embed="rId7" cstate="print"/>
            <a:srcRect l="53342" t="23483" r="9782" b="30370"/>
            <a:stretch/>
          </p:blipFill>
          <p:spPr bwMode="auto">
            <a:xfrm>
              <a:off x="-99051" y="2081237"/>
              <a:ext cx="2183765" cy="153670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21" name="Рисунок 20"/>
          <p:cNvPicPr/>
          <p:nvPr/>
        </p:nvPicPr>
        <p:blipFill rotWithShape="1">
          <a:blip r:embed="rId8"/>
          <a:srcRect l="53310" t="23213" r="9675" b="30457"/>
          <a:stretch/>
        </p:blipFill>
        <p:spPr bwMode="auto">
          <a:xfrm>
            <a:off x="1341987" y="2357232"/>
            <a:ext cx="2183130" cy="15367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9"/>
          <a:srcRect l="53201" t="23396" r="9625" b="30546"/>
          <a:stretch/>
        </p:blipFill>
        <p:spPr bwMode="auto">
          <a:xfrm>
            <a:off x="3635896" y="2348880"/>
            <a:ext cx="2207260" cy="153860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0" cstate="print"/>
          <a:srcRect l="53366" t="23666" r="9625" b="30456"/>
          <a:stretch/>
        </p:blipFill>
        <p:spPr bwMode="auto">
          <a:xfrm>
            <a:off x="5953935" y="2359137"/>
            <a:ext cx="2204085" cy="15367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827883" y="4523964"/>
            <a:ext cx="3263538" cy="1638000"/>
            <a:chOff x="794246" y="4705199"/>
            <a:chExt cx="3263538" cy="163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066" t="17800" r="34161" b="12200"/>
            <a:stretch/>
          </p:blipFill>
          <p:spPr>
            <a:xfrm>
              <a:off x="794246" y="4705199"/>
              <a:ext cx="1656184" cy="163636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0313" t="16926" r="26376" b="8657"/>
            <a:stretch/>
          </p:blipFill>
          <p:spPr>
            <a:xfrm>
              <a:off x="2627784" y="4705199"/>
              <a:ext cx="1430000" cy="16380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632966" y="6249494"/>
            <a:ext cx="20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ru-RU" dirty="0" smtClean="0"/>
              <a:t>Наружная реклама</a:t>
            </a:r>
            <a:endParaRPr lang="ru-RU" dirty="0"/>
          </a:p>
        </p:txBody>
      </p:sp>
      <p:pic>
        <p:nvPicPr>
          <p:cNvPr id="25" name="Рисунок 24"/>
          <p:cNvPicPr/>
          <p:nvPr/>
        </p:nvPicPr>
        <p:blipFill rotWithShape="1">
          <a:blip r:embed="rId13" cstate="print"/>
          <a:srcRect l="11181" t="26831" r="64033" b="15504"/>
          <a:stretch/>
        </p:blipFill>
        <p:spPr bwMode="auto">
          <a:xfrm>
            <a:off x="4900905" y="4522328"/>
            <a:ext cx="1471295" cy="163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4"/>
          <a:srcRect l="37401" t="27367" r="38276" b="27174"/>
          <a:stretch/>
        </p:blipFill>
        <p:spPr bwMode="auto">
          <a:xfrm>
            <a:off x="6508259" y="4460593"/>
            <a:ext cx="1557655" cy="1637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230176" y="6195090"/>
            <a:ext cx="31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ru-RU" dirty="0" smtClean="0"/>
              <a:t>Пресс-релизы в сети Интернет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09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10-09-2016_КП\DSCF2318.JPG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/>
          </a:blip>
          <a:srcRect r="8673" b="5694"/>
          <a:stretch/>
        </p:blipFill>
        <p:spPr bwMode="auto">
          <a:xfrm>
            <a:off x="4429124" y="857232"/>
            <a:ext cx="4436444" cy="3435864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4320480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196752"/>
            <a:ext cx="3744416" cy="2232248"/>
          </a:xfrm>
          <a:prstGeom prst="rect">
            <a:avLst/>
          </a:prstGeom>
          <a:noFill/>
          <a:ln w="9525">
            <a:solidFill>
              <a:srgbClr val="0066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70828" y="1943544"/>
            <a:ext cx="313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ru-RU" dirty="0" smtClean="0">
                <a:solidFill>
                  <a:srgbClr val="FF0000"/>
                </a:solidFill>
              </a:rPr>
              <a:t>Место для </a:t>
            </a:r>
            <a:r>
              <a:rPr lang="ru-RU" dirty="0" err="1" smtClean="0">
                <a:solidFill>
                  <a:srgbClr val="FF0000"/>
                </a:solidFill>
              </a:rPr>
              <a:t>скрина</a:t>
            </a:r>
            <a:r>
              <a:rPr lang="ru-RU" dirty="0" smtClean="0">
                <a:solidFill>
                  <a:srgbClr val="FF0000"/>
                </a:solidFill>
              </a:rPr>
              <a:t>, скана и пр.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4246" y="4679848"/>
            <a:ext cx="313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ru-RU" dirty="0" smtClean="0">
                <a:solidFill>
                  <a:srgbClr val="FF0000"/>
                </a:solidFill>
              </a:rPr>
              <a:t>Место для </a:t>
            </a:r>
            <a:r>
              <a:rPr lang="ru-RU" dirty="0" err="1" smtClean="0">
                <a:solidFill>
                  <a:srgbClr val="FF0000"/>
                </a:solidFill>
              </a:rPr>
              <a:t>скрина</a:t>
            </a:r>
            <a:r>
              <a:rPr lang="ru-RU" dirty="0" smtClean="0">
                <a:solidFill>
                  <a:srgbClr val="FF0000"/>
                </a:solidFill>
              </a:rPr>
              <a:t>, скана и пр.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1442" y="4832248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ru-RU" dirty="0" smtClean="0">
                <a:solidFill>
                  <a:srgbClr val="FF0000"/>
                </a:solidFill>
              </a:rPr>
              <a:t>Описание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5" name="Picture 1" descr="G:\10-09-2016_КП\DSCF2255.JPG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</a:blip>
          <a:srcRect l="23437" t="21876" r="38281" b="33490"/>
          <a:stretch/>
        </p:blipFill>
        <p:spPr bwMode="auto">
          <a:xfrm>
            <a:off x="428596" y="857233"/>
            <a:ext cx="3929090" cy="3435864"/>
          </a:xfrm>
          <a:prstGeom prst="rect">
            <a:avLst/>
          </a:prstGeom>
          <a:noFill/>
        </p:spPr>
      </p:pic>
      <p:pic>
        <p:nvPicPr>
          <p:cNvPr id="6146" name="Picture 2" descr="G:\10-09-2016_КП\Фестиваль калейдоскоп профессий\DSC_0447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t="18489" r="1562"/>
          <a:stretch>
            <a:fillRect/>
          </a:stretch>
        </p:blipFill>
        <p:spPr bwMode="auto">
          <a:xfrm>
            <a:off x="4429124" y="4260027"/>
            <a:ext cx="4429156" cy="2455121"/>
          </a:xfrm>
          <a:prstGeom prst="rect">
            <a:avLst/>
          </a:prstGeom>
          <a:noFill/>
        </p:spPr>
      </p:pic>
      <p:pic>
        <p:nvPicPr>
          <p:cNvPr id="6148" name="Picture 4" descr="G:\10-09-2016_КП\Фестиваль калейдоскоп профессий\DSC_0355.JPG"/>
          <p:cNvPicPr>
            <a:picLocks noChangeAspect="1" noChangeArrowheads="1"/>
          </p:cNvPicPr>
          <p:nvPr/>
        </p:nvPicPr>
        <p:blipFill rotWithShape="1">
          <a:blip r:embed="rId7" cstate="print">
            <a:lum bright="10000"/>
          </a:blip>
          <a:srcRect l="10775" t="14988"/>
          <a:stretch/>
        </p:blipFill>
        <p:spPr bwMode="auto">
          <a:xfrm>
            <a:off x="428596" y="4275880"/>
            <a:ext cx="3935386" cy="2439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979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3540552862"/>
              </p:ext>
            </p:extLst>
          </p:nvPr>
        </p:nvGraphicFramePr>
        <p:xfrm>
          <a:off x="785786" y="1000108"/>
          <a:ext cx="785818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0107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4320480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 АНОНСИРУЮЩАЯ КОМПАНИЯ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 l="34375" t="19444" r="38281" b="17361"/>
          <a:stretch>
            <a:fillRect/>
          </a:stretch>
        </p:blipFill>
        <p:spPr bwMode="auto">
          <a:xfrm>
            <a:off x="642910" y="928670"/>
            <a:ext cx="417639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 l="33984" t="13194" r="39063" b="6944"/>
          <a:stretch>
            <a:fillRect/>
          </a:stretch>
        </p:blipFill>
        <p:spPr bwMode="auto">
          <a:xfrm>
            <a:off x="4929190" y="928670"/>
            <a:ext cx="3257567" cy="54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2395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928670"/>
            <a:ext cx="4000496" cy="2000264"/>
          </a:xfrm>
        </p:spPr>
        <p:txBody>
          <a:bodyPr>
            <a:noAutofit/>
          </a:bodyPr>
          <a:lstStyle/>
          <a:p>
            <a:r>
              <a:rPr lang="ru-RU" sz="1800" dirty="0" smtClean="0"/>
              <a:t>Сайт ПАО «СИБУР Холдинг»</a:t>
            </a:r>
            <a:br>
              <a:rPr lang="ru-RU" sz="1800" dirty="0" smtClean="0"/>
            </a:br>
            <a:r>
              <a:rPr lang="en-US" sz="1800" dirty="0" smtClean="0"/>
              <a:t>http://</a:t>
            </a:r>
            <a:r>
              <a:rPr lang="en-US" sz="2400" dirty="0" smtClean="0"/>
              <a:t>career.sibur.ru/news/sibur-podderzhal-tobolskiy-proforientatsionnyy-festival-kaleydoskop-professiy</a:t>
            </a:r>
            <a:r>
              <a:rPr lang="en-US" sz="1800" dirty="0" smtClean="0"/>
              <a:t>/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374" t="7260" r="35794"/>
          <a:stretch>
            <a:fillRect/>
          </a:stretch>
        </p:blipFill>
        <p:spPr bwMode="auto">
          <a:xfrm>
            <a:off x="5072066" y="1000108"/>
            <a:ext cx="3167718" cy="338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37786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ПОСТ-АНОНСИРУЮЩАЯ КОМПАНИЯ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21308" t="7892" r="28084" b="17923"/>
          <a:stretch>
            <a:fillRect/>
          </a:stretch>
        </p:blipFill>
        <p:spPr bwMode="auto">
          <a:xfrm>
            <a:off x="4643438" y="3071810"/>
            <a:ext cx="4319719" cy="356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42886" y="3132158"/>
            <a:ext cx="4114800" cy="25828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Новости Формула хороших дел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http://www.formula-hd.ru/novosti_(13.09.2016)_(FEST).html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56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7207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Тюмень. Главные новости</a:t>
            </a:r>
            <a:br>
              <a:rPr lang="ru-RU" sz="3200" dirty="0" smtClean="0"/>
            </a:br>
            <a:r>
              <a:rPr lang="en-US" sz="3200" dirty="0" smtClean="0"/>
              <a:t> ttp://tumen.newsbomb.ru/listnews/tobolskim-vipusknikam-rasskazali/50373209/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6731" r="32523" b="32760"/>
          <a:stretch>
            <a:fillRect/>
          </a:stretch>
        </p:blipFill>
        <p:spPr bwMode="auto">
          <a:xfrm>
            <a:off x="500034" y="1500174"/>
            <a:ext cx="831359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37786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ПОСТ-АНОНСИРУЮЩАЯ КОМПАНИЯ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5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50070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Отдел образования администрации </a:t>
            </a:r>
            <a:r>
              <a:rPr lang="ru-RU" sz="2400" dirty="0" err="1" smtClean="0"/>
              <a:t>Тобольского</a:t>
            </a:r>
            <a:r>
              <a:rPr lang="ru-RU" sz="2400" dirty="0" smtClean="0"/>
              <a:t> района </a:t>
            </a:r>
            <a:br>
              <a:rPr lang="ru-RU" sz="2400" dirty="0" smtClean="0"/>
            </a:br>
            <a:r>
              <a:rPr lang="en-US" sz="2400" dirty="0" smtClean="0"/>
              <a:t> http://imctob.ru/news/events/1206-festival-kalejdoskop-professij-2016.html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710" t="13574" r="29579" b="10663"/>
          <a:stretch>
            <a:fillRect/>
          </a:stretch>
        </p:blipFill>
        <p:spPr bwMode="auto">
          <a:xfrm>
            <a:off x="285720" y="1214422"/>
            <a:ext cx="5214974" cy="385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26628" t="9468" r="37158" b="5324"/>
          <a:stretch>
            <a:fillRect/>
          </a:stretch>
        </p:blipFill>
        <p:spPr bwMode="auto">
          <a:xfrm>
            <a:off x="5643570" y="928670"/>
            <a:ext cx="3214710" cy="42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83568" y="137786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ПОСТ-АНОНСИРУЮЩАЯ КОМПАНИЯ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95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32422" t="34722" r="33593" b="27778"/>
          <a:stretch>
            <a:fillRect/>
          </a:stretch>
        </p:blipFill>
        <p:spPr bwMode="auto">
          <a:xfrm>
            <a:off x="0" y="785794"/>
            <a:ext cx="5429288" cy="336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57760"/>
            <a:ext cx="3400420" cy="1143000"/>
          </a:xfrm>
        </p:spPr>
        <p:txBody>
          <a:bodyPr>
            <a:noAutofit/>
          </a:bodyPr>
          <a:lstStyle/>
          <a:p>
            <a:r>
              <a:rPr lang="en-US" sz="2600" dirty="0" smtClean="0">
                <a:hlinkClick r:id="rId3"/>
              </a:rPr>
              <a:t>https://www.youtube.com/watch?v=NuU-rqNxrjc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en-US" sz="2600" dirty="0" smtClean="0">
                <a:hlinkClick r:id="rId4"/>
              </a:rPr>
              <a:t>https://www.youtube.com/watch?v=lhYge_HXJVs</a:t>
            </a:r>
            <a:endParaRPr lang="ru-RU" sz="2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16262" t="13574" r="39346" b="35917"/>
          <a:stretch>
            <a:fillRect/>
          </a:stretch>
        </p:blipFill>
        <p:spPr bwMode="auto">
          <a:xfrm>
            <a:off x="3451284" y="3214662"/>
            <a:ext cx="569271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37786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ПОСТ-АНОНСИРУЮЩАЯ КОМПАНИЯ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0760" y="1415465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YouTube.com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46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23" y="384692"/>
            <a:ext cx="1265881" cy="58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13" y="402320"/>
            <a:ext cx="1648186" cy="34490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6755" y="279458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ПОСТ-АНОНСИРУЮЩАЯ КОМПАНИЯ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2928934"/>
            <a:ext cx="371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Тобольский</a:t>
            </a:r>
            <a:r>
              <a:rPr lang="ru-RU" sz="2000" dirty="0" smtClean="0"/>
              <a:t> индустриальный институт</a:t>
            </a:r>
          </a:p>
          <a:p>
            <a:pPr algn="ctr"/>
            <a:r>
              <a:rPr lang="ru-RU" sz="2000" dirty="0" smtClean="0"/>
              <a:t>Филиал Тюменского индустриального университета</a:t>
            </a:r>
            <a:endParaRPr lang="en-US" sz="2000" dirty="0" smtClean="0"/>
          </a:p>
          <a:p>
            <a:pPr algn="ctr"/>
            <a:r>
              <a:rPr lang="en-US" sz="2000" dirty="0" smtClean="0"/>
              <a:t>http://tobii.ru/news/3193-kalejdoskop-professij</a:t>
            </a:r>
            <a:endParaRPr lang="ru-RU" sz="20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4857760"/>
            <a:ext cx="4357718" cy="1857364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Тобольский</a:t>
            </a:r>
            <a:r>
              <a:rPr lang="ru-RU" sz="2000" dirty="0" smtClean="0"/>
              <a:t> рыбопромышленный техникум</a:t>
            </a:r>
            <a:br>
              <a:rPr lang="ru-RU" sz="2000" dirty="0" smtClean="0"/>
            </a:br>
            <a:r>
              <a:rPr lang="en-US" sz="2000" dirty="0" smtClean="0"/>
              <a:t>http://tob-trt.ru/news?fontstyle=f-smaller&amp;start=10</a:t>
            </a:r>
            <a:endParaRPr lang="ru-RU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14486" t="8839" r="16262" b="18555"/>
          <a:stretch>
            <a:fillRect/>
          </a:stretch>
        </p:blipFill>
        <p:spPr bwMode="auto">
          <a:xfrm>
            <a:off x="4143372" y="1000108"/>
            <a:ext cx="4351474" cy="256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3364" t="11996" r="25140" b="5927"/>
          <a:stretch>
            <a:fillRect/>
          </a:stretch>
        </p:blipFill>
        <p:spPr bwMode="auto">
          <a:xfrm>
            <a:off x="4643438" y="2786058"/>
            <a:ext cx="2720140" cy="243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2477" t="11996" r="24252" b="4349"/>
          <a:stretch>
            <a:fillRect/>
          </a:stretch>
        </p:blipFill>
        <p:spPr bwMode="auto">
          <a:xfrm>
            <a:off x="5929322" y="4357694"/>
            <a:ext cx="2795517" cy="246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85720" y="857232"/>
            <a:ext cx="3857652" cy="2357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Тобольский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медицинский колледж имени Володи Солдатова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http://tobmk.ru/one.htm?id=193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81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http://admtobolsk.ru/news/571994/ 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0" t="8839" r="16262" b="5927"/>
          <a:stretch>
            <a:fillRect/>
          </a:stretch>
        </p:blipFill>
        <p:spPr bwMode="auto">
          <a:xfrm>
            <a:off x="642910" y="1428736"/>
            <a:ext cx="8072494" cy="463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23" y="384692"/>
            <a:ext cx="1265881" cy="58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13" y="402320"/>
            <a:ext cx="1648186" cy="34490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6755" y="279458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ПОСТ-АНОНСИРУЮЩАЯ КОМПАНИЯ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15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Слайд с афишей проекта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pic>
        <p:nvPicPr>
          <p:cNvPr id="1026" name="Picture 2" descr="E:\КП отчет\NtSqSRYSM_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71480"/>
            <a:ext cx="4143405" cy="5866768"/>
          </a:xfrm>
          <a:prstGeom prst="rect">
            <a:avLst/>
          </a:prstGeom>
          <a:noFill/>
        </p:spPr>
      </p:pic>
      <p:pic>
        <p:nvPicPr>
          <p:cNvPr id="14338" name="Picture 2" descr="https://pp.vk.me/c631716/v631716362/4df55/S96MEf1R5D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3681" y="2000240"/>
            <a:ext cx="4880319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35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4320480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ЭФФЕКТИВНОСТЬ.ОТЗЫВЫ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34766" t="11806" r="39453" b="6944"/>
          <a:stretch>
            <a:fillRect/>
          </a:stretch>
        </p:blipFill>
        <p:spPr bwMode="auto">
          <a:xfrm>
            <a:off x="4929190" y="857232"/>
            <a:ext cx="302237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l="35156" t="15278" r="39453" b="11805"/>
          <a:stretch>
            <a:fillRect/>
          </a:stretch>
        </p:blipFill>
        <p:spPr bwMode="auto">
          <a:xfrm>
            <a:off x="1428728" y="1142984"/>
            <a:ext cx="30072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46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558" t="37221" r="34906" b="24868"/>
          <a:stretch>
            <a:fillRect/>
          </a:stretch>
        </p:blipFill>
        <p:spPr bwMode="auto">
          <a:xfrm>
            <a:off x="1071538" y="1000108"/>
            <a:ext cx="722283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37786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ЭФФЕКТИВНОСТЬ.ОТЗЫВЫ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86324" y="1357298"/>
            <a:ext cx="1285884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613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.f.makovijchuk\Desktop\Отзыв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 l="5929" t="947" b="16976"/>
          <a:stretch>
            <a:fillRect/>
          </a:stretch>
        </p:blipFill>
        <p:spPr bwMode="auto">
          <a:xfrm>
            <a:off x="2285984" y="714356"/>
            <a:ext cx="5000660" cy="609113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37786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ЭФФЕКТИВНОСТЬ.ОТЗЫВЫ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4320480" cy="7920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НАУЧНЫЙ АСПЕКТ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9587" y="929874"/>
            <a:ext cx="8130885" cy="527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90000"/>
              </a:lnSpc>
            </a:pPr>
            <a:r>
              <a:rPr lang="ru-RU" sz="1600" dirty="0"/>
              <a:t>В рамках подготовки проекта, заявленного на конкурс «Создай свой город» по направлению «Образование и наука», были выполнены следующие виды научно-исследовательской работы:</a:t>
            </a:r>
          </a:p>
          <a:p>
            <a:pPr lvl="0" algn="just">
              <a:lnSpc>
                <a:spcPct val="90000"/>
              </a:lnSpc>
            </a:pPr>
            <a:endParaRPr lang="ru-RU" sz="1600" dirty="0"/>
          </a:p>
          <a:p>
            <a:pPr marL="647700" marR="0" indent="-285750" algn="just">
              <a:lnSpc>
                <a:spcPct val="9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600" dirty="0"/>
              <a:t>построение концепции </a:t>
            </a:r>
            <a:r>
              <a:rPr lang="ru-RU" sz="1600" dirty="0" err="1"/>
              <a:t>профориентационной</a:t>
            </a:r>
            <a:r>
              <a:rPr lang="ru-RU" sz="1600" dirty="0"/>
              <a:t> работы среди школьников в рамках мероприятия </a:t>
            </a:r>
            <a:r>
              <a:rPr lang="en-US" sz="1600" dirty="0"/>
              <a:t>“</a:t>
            </a:r>
            <a:r>
              <a:rPr lang="ru-RU" sz="1600" dirty="0"/>
              <a:t>Фестиваль «Калейдоскоп профессий»</a:t>
            </a:r>
            <a:r>
              <a:rPr lang="en-US" sz="1600" dirty="0"/>
              <a:t>”</a:t>
            </a:r>
            <a:r>
              <a:rPr lang="ru-RU" sz="1600" dirty="0"/>
              <a:t>.</a:t>
            </a:r>
          </a:p>
          <a:p>
            <a:pPr marL="64770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исследование эффективности </a:t>
            </a:r>
            <a:r>
              <a:rPr lang="ru-RU" sz="1600" dirty="0" err="1"/>
              <a:t>профориентационной</a:t>
            </a:r>
            <a:r>
              <a:rPr lang="ru-RU" sz="1600" dirty="0"/>
              <a:t> работы со школьниками с учетом приоритетных направлений развития региона</a:t>
            </a:r>
            <a:r>
              <a:rPr lang="en-US" sz="1600" dirty="0"/>
              <a:t> (</a:t>
            </a:r>
            <a:r>
              <a:rPr lang="ru-RU" sz="1600" dirty="0"/>
              <a:t>исследование различных форм</a:t>
            </a:r>
            <a:r>
              <a:rPr lang="en-US" sz="1600" dirty="0"/>
              <a:t> </a:t>
            </a:r>
            <a:r>
              <a:rPr lang="ru-RU" sz="1600" dirty="0"/>
              <a:t>проведения </a:t>
            </a:r>
            <a:r>
              <a:rPr lang="ru-RU" sz="1600" dirty="0" err="1"/>
              <a:t>профориентационных</a:t>
            </a:r>
            <a:r>
              <a:rPr lang="ru-RU" sz="1600" dirty="0"/>
              <a:t> мероприятий, обобщение опыта проведения </a:t>
            </a:r>
            <a:r>
              <a:rPr lang="ru-RU" sz="1600" dirty="0" err="1"/>
              <a:t>профориентационной</a:t>
            </a:r>
            <a:r>
              <a:rPr lang="ru-RU" sz="1600" dirty="0"/>
              <a:t> работы в урбанизированной среде и др.).</a:t>
            </a:r>
          </a:p>
          <a:p>
            <a:pPr marL="64770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разработка содержательного наполнения интерактивных </a:t>
            </a:r>
            <a:r>
              <a:rPr lang="ru-RU" sz="1600" dirty="0" err="1"/>
              <a:t>профориентационных</a:t>
            </a:r>
            <a:r>
              <a:rPr lang="ru-RU" sz="1600" dirty="0"/>
              <a:t> площадок мероприятия </a:t>
            </a:r>
            <a:r>
              <a:rPr lang="en-US" sz="1600" dirty="0"/>
              <a:t>“</a:t>
            </a:r>
            <a:r>
              <a:rPr lang="ru-RU" sz="1600" dirty="0"/>
              <a:t>Фестиваль «Калейдоскоп профессий»</a:t>
            </a:r>
            <a:r>
              <a:rPr lang="en-US" sz="1600" dirty="0"/>
              <a:t>” </a:t>
            </a:r>
            <a:endParaRPr lang="ru-RU" sz="1600" dirty="0"/>
          </a:p>
          <a:p>
            <a:pPr marL="64770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организация </a:t>
            </a:r>
            <a:r>
              <a:rPr lang="ru-RU" sz="1600" dirty="0"/>
              <a:t>и проведение масштабной диагностики профессиональных предпочтений в рамках мероприятия </a:t>
            </a:r>
            <a:r>
              <a:rPr lang="en-US" sz="1600" dirty="0"/>
              <a:t>“</a:t>
            </a:r>
            <a:r>
              <a:rPr lang="ru-RU" sz="1600" dirty="0"/>
              <a:t>Фестиваль «Калейдоскоп профессий»</a:t>
            </a:r>
            <a:r>
              <a:rPr lang="en-US" sz="1600" dirty="0"/>
              <a:t>”</a:t>
            </a:r>
            <a:r>
              <a:rPr lang="ru-RU" sz="1600" dirty="0"/>
              <a:t> </a:t>
            </a:r>
          </a:p>
          <a:p>
            <a:pPr marL="647700" marR="0" indent="-285750" algn="just">
              <a:lnSpc>
                <a:spcPct val="9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600" dirty="0"/>
              <a:t>с</a:t>
            </a:r>
            <a:r>
              <a:rPr lang="ru-RU" sz="1600" dirty="0" smtClean="0"/>
              <a:t>оциологическое </a:t>
            </a:r>
            <a:r>
              <a:rPr lang="ru-RU" sz="1600" dirty="0"/>
              <a:t>исследование факторов, влияющих на профессиональное самоопределение и выбор профессии школьниками.</a:t>
            </a:r>
          </a:p>
          <a:p>
            <a:pPr lvl="0">
              <a:lnSpc>
                <a:spcPct val="90000"/>
              </a:lnSpc>
            </a:pPr>
            <a:endParaRPr lang="ru-RU" sz="1600" dirty="0"/>
          </a:p>
          <a:p>
            <a:pPr algn="just">
              <a:lnSpc>
                <a:spcPct val="90000"/>
              </a:lnSpc>
            </a:pPr>
            <a:r>
              <a:rPr lang="ru-RU" sz="1600" dirty="0"/>
              <a:t>По результатам реализации проекта оформлены документы и подана заявка в ОФЕРНИО Института научной информации и мониторинга РАО Государственной академии наук о получении свидетельства на</a:t>
            </a:r>
            <a:r>
              <a:rPr lang="en-US" sz="1600" dirty="0"/>
              <a:t> </a:t>
            </a:r>
            <a:r>
              <a:rPr lang="ru-RU" sz="1600" dirty="0"/>
              <a:t>авторскую технологию организации </a:t>
            </a:r>
            <a:r>
              <a:rPr lang="ru-RU" sz="1600" dirty="0" err="1"/>
              <a:t>профориентационной</a:t>
            </a:r>
            <a:r>
              <a:rPr lang="ru-RU" sz="1600" dirty="0"/>
              <a:t> работы со школьниками посредством мероприятия </a:t>
            </a:r>
            <a:r>
              <a:rPr lang="en-US" sz="1600" dirty="0"/>
              <a:t>“</a:t>
            </a:r>
            <a:r>
              <a:rPr lang="ru-RU" sz="1600" dirty="0"/>
              <a:t>Фестиваль «Калейдоскоп профессий»</a:t>
            </a:r>
            <a:r>
              <a:rPr lang="en-US" sz="1600" dirty="0"/>
              <a:t>”</a:t>
            </a:r>
            <a:r>
              <a:rPr lang="ru-RU" sz="1600" dirty="0"/>
              <a:t>. 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6564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G:\10-09-2016_КП\Фестиваль калейдоскоп профессий\#БудуПрофи\DSC_0235.JPG"/>
          <p:cNvPicPr>
            <a:picLocks noChangeAspect="1" noChangeArrowheads="1"/>
          </p:cNvPicPr>
          <p:nvPr/>
        </p:nvPicPr>
        <p:blipFill>
          <a:blip r:embed="rId2" cstate="print"/>
          <a:srcRect t="18673" b="12470"/>
          <a:stretch>
            <a:fillRect/>
          </a:stretch>
        </p:blipFill>
        <p:spPr bwMode="auto">
          <a:xfrm>
            <a:off x="2428860" y="752295"/>
            <a:ext cx="4143404" cy="1909864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470394" y="65144"/>
            <a:ext cx="3744416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Фестиваль «Калейдоскоп профессии – 2016»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204864"/>
            <a:ext cx="3744416" cy="2232248"/>
          </a:xfrm>
          <a:prstGeom prst="rect">
            <a:avLst/>
          </a:prstGeom>
          <a:noFill/>
          <a:ln w="9525">
            <a:solidFill>
              <a:srgbClr val="0066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84011" y="2204864"/>
            <a:ext cx="3744416" cy="2232248"/>
          </a:xfrm>
          <a:prstGeom prst="rect">
            <a:avLst/>
          </a:prstGeom>
          <a:noFill/>
          <a:ln w="9525">
            <a:solidFill>
              <a:srgbClr val="0066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87423" y="2951656"/>
            <a:ext cx="173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ru-RU" dirty="0" smtClean="0">
                <a:solidFill>
                  <a:srgbClr val="FF0000"/>
                </a:solidFill>
              </a:rPr>
              <a:t>Место для фото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3528" y="5013176"/>
            <a:ext cx="810612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Шесть учреждений, которые занимаются подготовкой специалистов уровня среднего профессионального образования, представили свыше сорока квалификаций. Участники мероприятия познакомились с наиболее востребованными рабочими специальностями для предприятий, организаций и учреждений нашего региона. Работа мобильного Центра компьютерной диагностики профессиональных предпочтений позволила желающим определить сферы деятельности.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:\КП отчет\DG9PtijN5q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214553"/>
            <a:ext cx="3643338" cy="2214579"/>
          </a:xfrm>
          <a:prstGeom prst="rect">
            <a:avLst/>
          </a:prstGeom>
          <a:noFill/>
        </p:spPr>
      </p:pic>
      <p:pic>
        <p:nvPicPr>
          <p:cNvPr id="2051" name="Picture 3" descr="E:\КП отчет\uCPnzto_c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214554"/>
            <a:ext cx="3714776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283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3744416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ОБЩИЕ ДАННЫЕ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85295593"/>
              </p:ext>
            </p:extLst>
          </p:nvPr>
        </p:nvGraphicFramePr>
        <p:xfrm>
          <a:off x="1000100" y="1142984"/>
          <a:ext cx="7215238" cy="5614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206"/>
                <a:gridCol w="4572032"/>
              </a:tblGrid>
              <a:tr h="890401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Место проведения</a:t>
                      </a:r>
                      <a:endParaRPr lang="ru-RU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площадь у Торгово-развлекательного центра «Жемчужина Сибири»</a:t>
                      </a:r>
                      <a:endParaRPr lang="ru-RU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3281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Время проведения</a:t>
                      </a:r>
                      <a:endParaRPr lang="ru-RU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сентября 2016 г.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11.00-14.30</a:t>
                      </a:r>
                      <a:endParaRPr lang="ru-RU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1107"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1107">
                <a:tc gridSpan="2"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Цели и задачи мероприятия:</a:t>
                      </a:r>
                      <a:endParaRPr lang="ru-RU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1361">
                <a:tc gridSpan="2"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Цель фестиваля: знакомство с профессиями среднего профессионального образования и социально-профессиональное самоопределение обучающихся на всех уровнях обучения и воспитания.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63444">
                <a:tc gridSpan="2"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Задачи фестиваля: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Знакомство обучающихся с различными особенностями профессий среднего профессионального образования.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Подготовка обучающихся  к выбору профессии.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Повышение социального престижа профессий, востребованных на рынке Тюменского региона.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Продвижение  в молодежной среде ценностей труда, профессионализма и применения собственного потенциала в будущей профессии.</a:t>
                      </a:r>
                    </a:p>
                    <a:p>
                      <a:endParaRPr lang="ru-RU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849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3744416" cy="79208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ПРОЕКТА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/>
          <a:srcRect l="1172" t="17361" r="10156" b="13194"/>
          <a:stretch>
            <a:fillRect/>
          </a:stretch>
        </p:blipFill>
        <p:spPr bwMode="auto">
          <a:xfrm>
            <a:off x="1" y="1071546"/>
            <a:ext cx="9144000" cy="492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9886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3744416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ГОСТИ ПРОЕКТА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10" y="962427"/>
            <a:ext cx="7559574" cy="5418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Представители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комитета по образованию администрации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Тобольска</a:t>
            </a:r>
          </a:p>
          <a:p>
            <a:pPr marL="1439863"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Белышева Н. В. – председатель комитета</a:t>
            </a:r>
          </a:p>
          <a:p>
            <a:pPr marL="1439863" algn="just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Загваздина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Н. Г. – заместитель председателя,</a:t>
            </a:r>
          </a:p>
          <a:p>
            <a:pPr algn="just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Короткова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Е. А. – директор Тобольского педагогического института им. Д. И. Менделеева (филиал)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ТюмГУ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Бельская Е. В. – главный эксперт по связям с государственными органами ООО «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СИБУР-Тобольск»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Представители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отдела по работе 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персоналом ПАО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«СИБУР Холдинг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Полупанова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В. Ю.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исполнительный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директор подразделения гостиница «Георгиевская» ООО «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Уффици»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Морозов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С. И.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исполнительный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директор ООО «ЕВРОСЕЗОН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01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3744416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ПРОЧИЙ ПЕРСОНАЛ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9151024"/>
              </p:ext>
            </p:extLst>
          </p:nvPr>
        </p:nvGraphicFramePr>
        <p:xfrm>
          <a:off x="1524000" y="1397000"/>
          <a:ext cx="609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Персонал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Администратор площадки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Волонтеры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Фотограф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Видеооператор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Электрики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Водители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Оформитель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Монтажники</a:t>
                      </a:r>
                      <a:r>
                        <a:rPr lang="ru-RU" baseline="0" dirty="0" smtClean="0"/>
                        <a:t> сцены и пагод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Ведущие </a:t>
                      </a:r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5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3568" y="137786"/>
            <a:ext cx="3744416" cy="79208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POS-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268760"/>
            <a:ext cx="37444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571604" y="714356"/>
          <a:ext cx="5643602" cy="6060960"/>
        </p:xfrm>
        <a:graphic>
          <a:graphicData uri="http://schemas.openxmlformats.org/drawingml/2006/table">
            <a:tbl>
              <a:tblPr firstRow="1"/>
              <a:tblGrid>
                <a:gridCol w="3543450"/>
                <a:gridCol w="2100152"/>
              </a:tblGrid>
              <a:tr h="20927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Полиграфия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Times New Roman"/>
                          <a:cs typeface="Times New Roman"/>
                        </a:rPr>
                        <a:t>Кол-во (шт.)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Афиша, </a:t>
                      </a:r>
                      <a:r>
                        <a:rPr lang="ru-RU" sz="1200" dirty="0" err="1">
                          <a:latin typeface="Calibri"/>
                          <a:ea typeface="Times New Roman"/>
                          <a:cs typeface="Times New Roman"/>
                        </a:rPr>
                        <a:t>флайеры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210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Сертификат (подарочный)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Бейдж с кармашком на ленте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Диплом  (1,2,3 места)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Ручка шариковая </a:t>
                      </a:r>
                      <a:r>
                        <a:rPr lang="ru-RU" sz="1200" dirty="0" err="1">
                          <a:latin typeface="Calibri"/>
                          <a:ea typeface="Times New Roman"/>
                          <a:cs typeface="Times New Roman"/>
                        </a:rPr>
                        <a:t>фростированная</a:t>
                      </a: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 красный пластик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Блокнот А6 с логотипом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Значок закатной 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Дорожная карта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Текстиль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Кол-во (шт.)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Футболка ведущего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Футболка для волонтеров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Декорации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Кол-во (шт.)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Пресс-волл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Сцена 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Буквы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Аренда каркасно-тентовой конструкции «Шатер 5</a:t>
                      </a:r>
                      <a:r>
                        <a:rPr lang="en-US" sz="1200" dirty="0"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5»(25 кв.м.)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Calibri"/>
                          <a:ea typeface="Times New Roman"/>
                          <a:cs typeface="Times New Roman"/>
                        </a:rPr>
                        <a:t>Бликфанги</a:t>
                      </a: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 профессий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Реклама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Аудиореклама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Реклама на светодиодном экране на Комсомольский - Менделеева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Уличный информационный баннер-растяжка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0473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G:\10-09-2016_КП\Фестиваль калейдоскоп профессий\DSC_0373.JPG"/>
          <p:cNvPicPr>
            <a:picLocks noChangeAspect="1" noChangeArrowheads="1"/>
          </p:cNvPicPr>
          <p:nvPr/>
        </p:nvPicPr>
        <p:blipFill>
          <a:blip r:embed="rId2" cstate="print"/>
          <a:srcRect l="57031" t="19656" r="27344" b="45332"/>
          <a:stretch>
            <a:fillRect/>
          </a:stretch>
        </p:blipFill>
        <p:spPr bwMode="auto">
          <a:xfrm>
            <a:off x="6786578" y="928670"/>
            <a:ext cx="2214578" cy="332186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3020"/>
            <a:ext cx="1265881" cy="58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26" y="260648"/>
            <a:ext cx="1648186" cy="34490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0"/>
            <a:ext cx="0" cy="824641"/>
          </a:xfrm>
          <a:prstGeom prst="line">
            <a:avLst/>
          </a:prstGeom>
          <a:ln w="25400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268760"/>
            <a:ext cx="37444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pp.vk.me/c636825/v636825203/354c8/fkDz8KsJlfE.jpg"/>
          <p:cNvPicPr>
            <a:picLocks noChangeAspect="1" noChangeArrowheads="1"/>
          </p:cNvPicPr>
          <p:nvPr/>
        </p:nvPicPr>
        <p:blipFill>
          <a:blip r:embed="rId5" cstate="print"/>
          <a:srcRect l="20598" t="13616" r="19659" b="21841"/>
          <a:stretch>
            <a:fillRect/>
          </a:stretch>
        </p:blipFill>
        <p:spPr bwMode="auto">
          <a:xfrm rot="16200000">
            <a:off x="-328316" y="1542708"/>
            <a:ext cx="2766188" cy="1680991"/>
          </a:xfrm>
          <a:prstGeom prst="rect">
            <a:avLst/>
          </a:prstGeom>
          <a:noFill/>
        </p:spPr>
      </p:pic>
      <p:pic>
        <p:nvPicPr>
          <p:cNvPr id="8196" name="Picture 4" descr="https://pp.vk.me/c636825/v636825203/354d2/zbeXMv6PgSU.jpg"/>
          <p:cNvPicPr>
            <a:picLocks noChangeAspect="1" noChangeArrowheads="1"/>
          </p:cNvPicPr>
          <p:nvPr/>
        </p:nvPicPr>
        <p:blipFill>
          <a:blip r:embed="rId6" cstate="print"/>
          <a:srcRect l="7353" t="8732" b="22334"/>
          <a:stretch>
            <a:fillRect/>
          </a:stretch>
        </p:blipFill>
        <p:spPr bwMode="auto">
          <a:xfrm>
            <a:off x="1500166" y="2071678"/>
            <a:ext cx="2143140" cy="2834863"/>
          </a:xfrm>
          <a:prstGeom prst="rect">
            <a:avLst/>
          </a:prstGeom>
          <a:noFill/>
        </p:spPr>
      </p:pic>
      <p:pic>
        <p:nvPicPr>
          <p:cNvPr id="8197" name="Picture 5" descr="G:\10-09-2016_КП\DSCF2289.JPG"/>
          <p:cNvPicPr>
            <a:picLocks noChangeAspect="1" noChangeArrowheads="1"/>
          </p:cNvPicPr>
          <p:nvPr/>
        </p:nvPicPr>
        <p:blipFill>
          <a:blip r:embed="rId7" cstate="print"/>
          <a:srcRect l="57813" t="4166" r="11718" b="16666"/>
          <a:stretch>
            <a:fillRect/>
          </a:stretch>
        </p:blipFill>
        <p:spPr bwMode="auto">
          <a:xfrm>
            <a:off x="5214942" y="1857364"/>
            <a:ext cx="1832949" cy="3571900"/>
          </a:xfrm>
          <a:prstGeom prst="rect">
            <a:avLst/>
          </a:prstGeom>
          <a:noFill/>
        </p:spPr>
      </p:pic>
      <p:pic>
        <p:nvPicPr>
          <p:cNvPr id="8199" name="Picture 7" descr="G:\10-09-2016_КП\DSCF2247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l="21875" t="6250" r="25781" b="39583"/>
          <a:stretch>
            <a:fillRect/>
          </a:stretch>
        </p:blipFill>
        <p:spPr bwMode="auto">
          <a:xfrm>
            <a:off x="2500298" y="3857628"/>
            <a:ext cx="3681773" cy="2857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0473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541</Words>
  <Application>Microsoft Office PowerPoint</Application>
  <PresentationFormat>Экран (4:3)</PresentationFormat>
  <Paragraphs>148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Фестиваль  «Калейдоскоп профессии – 2016»</vt:lpstr>
      <vt:lpstr>Слайд с афишей проекта</vt:lpstr>
      <vt:lpstr>Фестиваль «Калейдоскоп профессии – 2016»</vt:lpstr>
      <vt:lpstr>ОБЩИЕ ДАННЫЕ</vt:lpstr>
      <vt:lpstr>TIMELINE ПРОЕКТА</vt:lpstr>
      <vt:lpstr>ГОСТИ ПРОЕКТА </vt:lpstr>
      <vt:lpstr>ПРОЧИЙ ПЕРСОНАЛ</vt:lpstr>
      <vt:lpstr>POS-МАТЕРИАЛЫ</vt:lpstr>
      <vt:lpstr>Слайд 9</vt:lpstr>
      <vt:lpstr>АНОНСИРУЮЩАЯ КАМПАНИЯ</vt:lpstr>
      <vt:lpstr>РЕАЛИЗАЦИЯ ПРОЕКТА</vt:lpstr>
      <vt:lpstr>Слайд 12</vt:lpstr>
      <vt:lpstr>ПОСТ АНОНСИРУЮЩАЯ КОМПАНИЯ</vt:lpstr>
      <vt:lpstr>Сайт ПАО «СИБУР Холдинг» http://career.sibur.ru/news/sibur-podderzhal-tobolskiy-proforientatsionnyy-festival-kaleydoskop-professiy/</vt:lpstr>
      <vt:lpstr>Тюмень. Главные новости  ttp://tumen.newsbomb.ru/listnews/tobolskim-vipusknikam-rasskazali/50373209/</vt:lpstr>
      <vt:lpstr>Отдел образования администрации Тобольского района   http://imctob.ru/news/events/1206-festival-kalejdoskop-professij-2016.html  </vt:lpstr>
      <vt:lpstr>https://www.youtube.com/watch?v=NuU-rqNxrjc https://www.youtube.com/watch?v=lhYge_HXJVs</vt:lpstr>
      <vt:lpstr>Тобольский рыбопромышленный техникум http://tob-trt.ru/news?fontstyle=f-smaller&amp;start=10</vt:lpstr>
      <vt:lpstr>http://admtobolsk.ru/news/571994/ </vt:lpstr>
      <vt:lpstr>ЭФФЕКТИВНОСТЬ.ОТЗЫВЫ</vt:lpstr>
      <vt:lpstr>Слайд 21</vt:lpstr>
      <vt:lpstr>Слайд 22</vt:lpstr>
      <vt:lpstr>НАУЧНЫЙ АСПЕКТ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проекта</dc:title>
  <dc:creator>Бельская Елена Владимировна</dc:creator>
  <cp:lastModifiedBy>g.m.talipova</cp:lastModifiedBy>
  <cp:revision>66</cp:revision>
  <dcterms:created xsi:type="dcterms:W3CDTF">2016-10-27T17:26:53Z</dcterms:created>
  <dcterms:modified xsi:type="dcterms:W3CDTF">2016-11-29T07:19:10Z</dcterms:modified>
</cp:coreProperties>
</file>