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2" r:id="rId3"/>
    <p:sldId id="261" r:id="rId4"/>
    <p:sldId id="263" r:id="rId5"/>
    <p:sldId id="266" r:id="rId6"/>
    <p:sldId id="264" r:id="rId7"/>
    <p:sldId id="273" r:id="rId8"/>
    <p:sldId id="267" r:id="rId9"/>
    <p:sldId id="268" r:id="rId10"/>
    <p:sldId id="269" r:id="rId11"/>
    <p:sldId id="270" r:id="rId12"/>
    <p:sldId id="275" r:id="rId13"/>
    <p:sldId id="276" r:id="rId14"/>
    <p:sldId id="271" r:id="rId15"/>
    <p:sldId id="274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233"/>
    <a:srgbClr val="5CC6D6"/>
    <a:srgbClr val="344529"/>
    <a:srgbClr val="2B3922"/>
    <a:srgbClr val="2E3722"/>
    <a:srgbClr val="FCF7F1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25.08.2020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25.08.2020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25.08.2020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25.08.2020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25.08.2020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25.08.2020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25.08.2020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25.08.2020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25.08.2020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25.08.2020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25.08.2020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25.08.2020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25.08.2020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25.08.2020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transition spd="slow">
    <p:randomBar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ufia-minailova.ucoz.com/index/dlja_vas_roditeli/0-4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E33D90-12BB-477F-A89A-06FDE6407B98}"/>
              </a:ext>
            </a:extLst>
          </p:cNvPr>
          <p:cNvSpPr/>
          <p:nvPr/>
        </p:nvSpPr>
        <p:spPr>
          <a:xfrm>
            <a:off x="0" y="-1"/>
            <a:ext cx="12192000" cy="687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2216" y="1597446"/>
            <a:ext cx="5445377" cy="3844887"/>
          </a:xfrm>
        </p:spPr>
        <p:txBody>
          <a:bodyPr rtlCol="0">
            <a:normAutofit/>
          </a:bodyPr>
          <a:lstStyle/>
          <a:p>
            <a:r>
              <a:rPr lang="ru-RU" sz="3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Образовательный веб-квест для учащихся </a:t>
            </a:r>
            <a:br>
              <a:rPr lang="ru-RU" sz="3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7-8 классов как интерактивная образовательная </a:t>
            </a:r>
            <a:br>
              <a:rPr lang="ru-RU" sz="3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среда</a:t>
            </a:r>
            <a:endParaRPr lang="ru" sz="3400" dirty="0">
              <a:solidFill>
                <a:srgbClr val="FFFF00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7910524-AF73-4554-A2D0-00578EF8A48E}"/>
              </a:ext>
            </a:extLst>
          </p:cNvPr>
          <p:cNvGrpSpPr/>
          <p:nvPr/>
        </p:nvGrpSpPr>
        <p:grpSpPr>
          <a:xfrm>
            <a:off x="506774" y="2258458"/>
            <a:ext cx="4649119" cy="1809963"/>
            <a:chOff x="0" y="0"/>
            <a:chExt cx="1606742" cy="795020"/>
          </a:xfrm>
        </p:grpSpPr>
        <p:sp>
          <p:nvSpPr>
            <p:cNvPr id="13" name="Стрелка: изогнутая вверх 12">
              <a:extLst>
                <a:ext uri="{FF2B5EF4-FFF2-40B4-BE49-F238E27FC236}">
                  <a16:creationId xmlns:a16="http://schemas.microsoft.com/office/drawing/2014/main" id="{3EED0EDE-C08A-4D9F-9806-3DFD3BB1B7D9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4" name="Надпись 1">
              <a:extLst>
                <a:ext uri="{FF2B5EF4-FFF2-40B4-BE49-F238E27FC236}">
                  <a16:creationId xmlns:a16="http://schemas.microsoft.com/office/drawing/2014/main" id="{1C17BE31-F99B-4C2F-AEFF-A57C01F3F091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A15C99-8D31-4C70-ACB3-AFCD22502AE3}"/>
              </a:ext>
            </a:extLst>
          </p:cNvPr>
          <p:cNvSpPr txBox="1"/>
          <p:nvPr/>
        </p:nvSpPr>
        <p:spPr>
          <a:xfrm>
            <a:off x="7827866" y="5050458"/>
            <a:ext cx="436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Срок реализации: ежегодно, первый триместр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4BB26-5396-4789-ADE8-C778A6D36E72}"/>
              </a:ext>
            </a:extLst>
          </p:cNvPr>
          <p:cNvSpPr txBox="1"/>
          <p:nvPr/>
        </p:nvSpPr>
        <p:spPr>
          <a:xfrm>
            <a:off x="959667" y="5072492"/>
            <a:ext cx="45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Амурская область, г. Благовещенск</a:t>
            </a:r>
          </a:p>
        </p:txBody>
      </p:sp>
      <p:sp>
        <p:nvSpPr>
          <p:cNvPr id="5" name="Рамка 4">
            <a:extLst>
              <a:ext uri="{FF2B5EF4-FFF2-40B4-BE49-F238E27FC236}">
                <a16:creationId xmlns:a16="http://schemas.microsoft.com/office/drawing/2014/main" id="{F29B3663-7749-4E6B-B31C-9757CD07A157}"/>
              </a:ext>
            </a:extLst>
          </p:cNvPr>
          <p:cNvSpPr/>
          <p:nvPr/>
        </p:nvSpPr>
        <p:spPr>
          <a:xfrm>
            <a:off x="0" y="0"/>
            <a:ext cx="12191979" cy="6858000"/>
          </a:xfrm>
          <a:prstGeom prst="frame">
            <a:avLst>
              <a:gd name="adj1" fmla="val 5432"/>
            </a:avLst>
          </a:prstGeom>
          <a:solidFill>
            <a:schemeClr val="tx2">
              <a:lumMod val="2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C1FC9D-59C2-4D4F-ACCB-9A69617D7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5" t="14619" r="24548" b="19518"/>
          <a:stretch/>
        </p:blipFill>
        <p:spPr>
          <a:xfrm>
            <a:off x="1066800" y="908794"/>
            <a:ext cx="10080137" cy="530661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Объект 13" descr="Изображение выглядит как маленький, стол, сидит, летит&#10;&#10;Автоматически созданное описание">
            <a:extLst>
              <a:ext uri="{FF2B5EF4-FFF2-40B4-BE49-F238E27FC236}">
                <a16:creationId xmlns:a16="http://schemas.microsoft.com/office/drawing/2014/main" id="{2E6CDE7F-D108-40CB-B4F7-B792C1EAAC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59" y="2096453"/>
            <a:ext cx="4649118" cy="2115828"/>
          </a:xfr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D0C36E-6F1B-41EC-B9A9-DB42DCC8A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9" t="54618" r="23825" b="27247"/>
          <a:stretch/>
        </p:blipFill>
        <p:spPr>
          <a:xfrm>
            <a:off x="500410" y="4845324"/>
            <a:ext cx="11212915" cy="165897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6" name="Рисунок 15" descr="Изображение выглядит как рубашка, шляпа&#10;&#10;Автоматически созданное описание">
            <a:extLst>
              <a:ext uri="{FF2B5EF4-FFF2-40B4-BE49-F238E27FC236}">
                <a16:creationId xmlns:a16="http://schemas.microsoft.com/office/drawing/2014/main" id="{3AFFA12F-00E8-4CE0-8B1E-4713C30AE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2542" y="2090449"/>
            <a:ext cx="4356942" cy="212183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517DC-B594-435E-A475-87747D2CA2DB}"/>
              </a:ext>
            </a:extLst>
          </p:cNvPr>
          <p:cNvSpPr txBox="1"/>
          <p:nvPr/>
        </p:nvSpPr>
        <p:spPr>
          <a:xfrm>
            <a:off x="3517476" y="435235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https://sites.google.com/view/vmirefi</a:t>
            </a:r>
            <a:endParaRPr lang="ru-RU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31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606524-8538-47F3-A02B-EA85EE036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9" t="29370" r="24819" b="9371"/>
          <a:stretch/>
        </p:blipFill>
        <p:spPr>
          <a:xfrm>
            <a:off x="327219" y="327852"/>
            <a:ext cx="5124006" cy="2601873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232198" y="-106145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1C832B-9609-495B-B385-77FD89C87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25863" r="23011" b="7791"/>
          <a:stretch/>
        </p:blipFill>
        <p:spPr>
          <a:xfrm>
            <a:off x="316202" y="3198973"/>
            <a:ext cx="5969354" cy="320590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2885F15-7615-4E1A-B732-510DC557A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30201" r="24639" b="17751"/>
          <a:stretch/>
        </p:blipFill>
        <p:spPr>
          <a:xfrm>
            <a:off x="5849959" y="327853"/>
            <a:ext cx="6014822" cy="2601873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26CAC8-F80E-4541-B43F-2D5D64CD3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9" t="19793" r="24006" b="6345"/>
          <a:stretch/>
        </p:blipFill>
        <p:spPr>
          <a:xfrm>
            <a:off x="6461230" y="3198973"/>
            <a:ext cx="5403551" cy="320590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70288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12569-A9B6-446A-A631-45208A99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Буклет-методичка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6CAE07-4092-4257-AB28-E5F1FB0A0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07" t="22516" r="18446" b="9418"/>
          <a:stretch/>
        </p:blipFill>
        <p:spPr>
          <a:xfrm>
            <a:off x="1506637" y="-5663"/>
            <a:ext cx="9419863" cy="6863663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770B56F-4856-49AC-A5FB-E7343A7E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25.08.2020</a:t>
            </a:fld>
            <a:endParaRPr lang="en-US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ADC1B0D-C17C-44A8-9825-1911D4DBA87F}"/>
              </a:ext>
            </a:extLst>
          </p:cNvPr>
          <p:cNvGrpSpPr/>
          <p:nvPr/>
        </p:nvGrpSpPr>
        <p:grpSpPr>
          <a:xfrm>
            <a:off x="-99913" y="160072"/>
            <a:ext cx="1606550" cy="795020"/>
            <a:chOff x="0" y="0"/>
            <a:chExt cx="1606742" cy="795020"/>
          </a:xfrm>
        </p:grpSpPr>
        <p:sp>
          <p:nvSpPr>
            <p:cNvPr id="8" name="Стрелка: изогнутая вверх 7">
              <a:extLst>
                <a:ext uri="{FF2B5EF4-FFF2-40B4-BE49-F238E27FC236}">
                  <a16:creationId xmlns:a16="http://schemas.microsoft.com/office/drawing/2014/main" id="{587D0688-3305-485F-A040-1E0B4AD4991F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9" name="Надпись 1">
              <a:extLst>
                <a:ext uri="{FF2B5EF4-FFF2-40B4-BE49-F238E27FC236}">
                  <a16:creationId xmlns:a16="http://schemas.microsoft.com/office/drawing/2014/main" id="{02F0DD55-DC15-44BE-AD3D-A5D2030F7798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14208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C99EA-F6C3-4E31-BAC6-EA39434E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BB3CF-4A9F-49B9-8F9F-E9EE3C225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45CD2-1278-411B-842C-BD9CB908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25.08.2020</a:t>
            </a:fld>
            <a:endParaRPr lang="en-US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80F0C7-0F05-4941-ABC3-70B1ED31A6FF}"/>
              </a:ext>
            </a:extLst>
          </p:cNvPr>
          <p:cNvGrpSpPr/>
          <p:nvPr/>
        </p:nvGrpSpPr>
        <p:grpSpPr>
          <a:xfrm>
            <a:off x="-162750" y="156158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F5951F29-56D9-41FB-A6FD-9936BC92F3F8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08ED64B1-6893-4D6B-B46D-0A097139598E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05819B-5F24-4BFC-A489-71AC790B4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22" t="16601" r="18544" b="14600"/>
          <a:stretch/>
        </p:blipFill>
        <p:spPr>
          <a:xfrm>
            <a:off x="1719935" y="167883"/>
            <a:ext cx="8752130" cy="63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670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Объект 7" descr="Изображение выглядит как стол, коробк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BABD1009-6F48-45D2-9E71-3633B23F9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28" y="1579446"/>
            <a:ext cx="5687226" cy="3196221"/>
          </a:xfr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Рисунок 9" descr="Изображение выглядит как комната, фотография, сидит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3082BD8-6DB1-424B-8980-312FE0A0E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2" y="1558307"/>
            <a:ext cx="3524250" cy="32385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5087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A86D2A7F-7E58-42B5-A8A4-77B3764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25.08.2020</a:t>
            </a:fld>
            <a:endParaRPr lang="en-US"/>
          </a:p>
        </p:txBody>
      </p:sp>
      <p:pic>
        <p:nvPicPr>
          <p:cNvPr id="5" name="Рисунок 4" descr="Изображение выглядит как стол, внутренний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016FEE9A-0DD8-4E77-A637-6F7512F9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1" y="1650363"/>
            <a:ext cx="4755138" cy="475513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76E63A-A5EA-429F-B0E9-8117A66B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-RU" sz="6000" b="1" i="1" dirty="0">
                <a:solidFill>
                  <a:srgbClr val="7030A0"/>
                </a:solidFill>
              </a:rPr>
              <a:t>С</a:t>
            </a:r>
            <a:r>
              <a:rPr lang="ru" sz="6000" b="1" i="1" dirty="0">
                <a:solidFill>
                  <a:srgbClr val="7030A0"/>
                </a:solidFill>
              </a:rPr>
              <a:t>пасибо за внимание!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E108F-A49C-43C6-9D0D-62BBD2961F10}"/>
              </a:ext>
            </a:extLst>
          </p:cNvPr>
          <p:cNvSpPr txBox="1"/>
          <p:nvPr/>
        </p:nvSpPr>
        <p:spPr>
          <a:xfrm>
            <a:off x="6499953" y="2904471"/>
            <a:ext cx="4755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Душак Лариса Михайловна,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информатики, школа №27,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г.Благовещенск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Галушко Светлана Евгеньевна,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физики, школа №26,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г.Благовещенск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108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5945FC60-081B-442F-8E63-0A5E164CF22B}"/>
              </a:ext>
            </a:extLst>
          </p:cNvPr>
          <p:cNvSpPr/>
          <p:nvPr/>
        </p:nvSpPr>
        <p:spPr>
          <a:xfrm>
            <a:off x="3095740" y="2842352"/>
            <a:ext cx="5949108" cy="76016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15462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dirty="0"/>
              <a:t>Актуальность проекта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10691954" y="24508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Объект 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AF77D81-5C4D-4FD1-8BF0-F1EA0DEAC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r="38530"/>
          <a:stretch/>
        </p:blipFill>
        <p:spPr>
          <a:xfrm>
            <a:off x="605845" y="662499"/>
            <a:ext cx="1839815" cy="2381250"/>
          </a:xfrm>
        </p:spPr>
      </p:pic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FCBDCBB6-BD31-44CF-B337-F102483F2B5B}"/>
              </a:ext>
            </a:extLst>
          </p:cNvPr>
          <p:cNvSpPr/>
          <p:nvPr/>
        </p:nvSpPr>
        <p:spPr>
          <a:xfrm rot="13120425">
            <a:off x="5761823" y="1380388"/>
            <a:ext cx="451691" cy="1517702"/>
          </a:xfrm>
          <a:prstGeom prst="downArrow">
            <a:avLst/>
          </a:prstGeom>
          <a:solidFill>
            <a:srgbClr val="B8D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1955056-2F29-4ACA-BCB2-E62305943F19}"/>
              </a:ext>
            </a:extLst>
          </p:cNvPr>
          <p:cNvSpPr/>
          <p:nvPr/>
        </p:nvSpPr>
        <p:spPr>
          <a:xfrm>
            <a:off x="6455885" y="958467"/>
            <a:ext cx="2666082" cy="550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Дистанционное обучение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2026DB8-D091-4A26-A6FB-863688A91EC1}"/>
              </a:ext>
            </a:extLst>
          </p:cNvPr>
          <p:cNvSpPr/>
          <p:nvPr/>
        </p:nvSpPr>
        <p:spPr>
          <a:xfrm rot="3394261">
            <a:off x="8756654" y="2102541"/>
            <a:ext cx="1652530" cy="407624"/>
          </a:xfrm>
          <a:prstGeom prst="rightArrow">
            <a:avLst/>
          </a:prstGeom>
          <a:solidFill>
            <a:srgbClr val="B8D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8641F-C0E3-44D1-B138-27A827C0C65F}"/>
              </a:ext>
            </a:extLst>
          </p:cNvPr>
          <p:cNvSpPr txBox="1"/>
          <p:nvPr/>
        </p:nvSpPr>
        <p:spPr>
          <a:xfrm>
            <a:off x="9632925" y="3222434"/>
            <a:ext cx="184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WEB</a:t>
            </a:r>
            <a:r>
              <a:rPr lang="ru-RU" sz="2400" b="1" dirty="0"/>
              <a:t>-квест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327ED3C2-386E-4447-BD76-821C86C06B11}"/>
              </a:ext>
            </a:extLst>
          </p:cNvPr>
          <p:cNvSpPr/>
          <p:nvPr/>
        </p:nvSpPr>
        <p:spPr>
          <a:xfrm rot="2189065">
            <a:off x="6502955" y="3528317"/>
            <a:ext cx="451691" cy="1517702"/>
          </a:xfrm>
          <a:prstGeom prst="downArrow">
            <a:avLst/>
          </a:prstGeom>
          <a:solidFill>
            <a:srgbClr val="B8D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B60E999-3A00-406E-AE8C-CAC9D42A79D4}"/>
              </a:ext>
            </a:extLst>
          </p:cNvPr>
          <p:cNvSpPr/>
          <p:nvPr/>
        </p:nvSpPr>
        <p:spPr>
          <a:xfrm>
            <a:off x="3614249" y="4725778"/>
            <a:ext cx="2666082" cy="837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Повышение мотивации учащихся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A1F7C8D-A901-4DEE-80ED-E207FFA69F1F}"/>
              </a:ext>
            </a:extLst>
          </p:cNvPr>
          <p:cNvSpPr/>
          <p:nvPr/>
        </p:nvSpPr>
        <p:spPr>
          <a:xfrm rot="12715631">
            <a:off x="2013131" y="4180586"/>
            <a:ext cx="1652530" cy="407624"/>
          </a:xfrm>
          <a:prstGeom prst="rightArrow">
            <a:avLst/>
          </a:prstGeom>
          <a:solidFill>
            <a:srgbClr val="B8D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4CB3A9-6891-4D9F-A939-EC4D3E044777}"/>
              </a:ext>
            </a:extLst>
          </p:cNvPr>
          <p:cNvSpPr txBox="1"/>
          <p:nvPr/>
        </p:nvSpPr>
        <p:spPr>
          <a:xfrm>
            <a:off x="965946" y="3307119"/>
            <a:ext cx="184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ИГРА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88430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6" grpId="0"/>
      <p:bldP spid="18" grpId="0" animBg="1"/>
      <p:bldP spid="20" grpId="0" animBg="1"/>
      <p:bldP spid="2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стол, элементы, люди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8B1FBDFC-F525-4C24-92C0-51C808A0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" y="0"/>
            <a:ext cx="12171113" cy="668723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Объект 7">
            <a:extLst>
              <a:ext uri="{FF2B5EF4-FFF2-40B4-BE49-F238E27FC236}">
                <a16:creationId xmlns:a16="http://schemas.microsoft.com/office/drawing/2014/main" id="{56C62BE0-EFCB-4344-AD17-0B975BE58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908794"/>
            <a:ext cx="10058400" cy="50439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Цель: повышение мотивации у школьников 7-8 классов при изучении предметов естественно-научного цикла посредством реализации технологии веб-квест.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Задачи: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изучить методическую и методологическую литературу по использованию технологии веб-квест;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разработать </a:t>
            </a:r>
            <a:r>
              <a:rPr lang="ru-RU" sz="2400" b="1" dirty="0">
                <a:solidFill>
                  <a:srgbClr val="00000A"/>
                </a:solidFill>
                <a:latin typeface="&amp;quot"/>
                <a:ea typeface="Times New Roman" panose="02020603050405020304" pitchFamily="18" charset="0"/>
              </a:rPr>
              <a:t>технологические карты</a:t>
            </a: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 уроков и внеклассных мероприятий;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0000A"/>
                </a:solidFill>
                <a:latin typeface="&amp;quot"/>
                <a:ea typeface="Times New Roman" panose="02020603050405020304" pitchFamily="18" charset="0"/>
              </a:rPr>
              <a:t>Представить данный материал</a:t>
            </a: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 с использованием технологии веб-квест;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апробировать приемы технологии веб-квест;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провести мониторинг эффективности применения технологии веб-квест;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solidFill>
                  <a:srgbClr val="00000A"/>
                </a:solidFill>
                <a:effectLst/>
                <a:latin typeface="&amp;quot"/>
                <a:ea typeface="Times New Roman" panose="02020603050405020304" pitchFamily="18" charset="0"/>
              </a:rPr>
              <a:t>диссеминация опыта применения технологии веб-квест в образовательной деятельности.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0365"/>
            <a:ext cx="10058400" cy="1371600"/>
          </a:xfrm>
        </p:spPr>
        <p:txBody>
          <a:bodyPr rtlCol="0">
            <a:normAutofit/>
          </a:bodyPr>
          <a:lstStyle/>
          <a:p>
            <a:pPr algn="ctr"/>
            <a:r>
              <a:rPr lang="ru" sz="6000" b="1" i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 проекта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Объект 4">
            <a:extLst>
              <a:ext uri="{FF2B5EF4-FFF2-40B4-BE49-F238E27FC236}">
                <a16:creationId xmlns:a16="http://schemas.microsoft.com/office/drawing/2014/main" id="{3734BD72-5DC2-4DBC-B643-DD698D4D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8889"/>
            <a:ext cx="5943600" cy="474874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Web-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квесты по предметам естественно-научного цикла с разными формами работы:</a:t>
            </a:r>
          </a:p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Web-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квест по информатике «Потерянная схема» для индивидуального изучения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раздела;</a:t>
            </a:r>
          </a:p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Web-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квест по физике «Световые явления» для изучения темы в команде;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Web-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квест межпредметный (физика-информатика), внеклассное мероприятие.</a:t>
            </a:r>
          </a:p>
          <a:p>
            <a:pPr marL="0" indent="0" algn="just">
              <a:buNone/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Буклет-методичка для преподавателей с описанием веб-квестов и способов их создания.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63EC35-BD5A-4E78-9CA0-2D4F6632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10400" y="1603247"/>
            <a:ext cx="4757934" cy="47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60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71D1B5-9C59-42DE-A8C7-A0507CCBB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/>
          <a:stretch/>
        </p:blipFill>
        <p:spPr>
          <a:xfrm>
            <a:off x="8457363" y="418446"/>
            <a:ext cx="3333750" cy="307978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сидит, стол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15EE61BC-7443-49FB-9250-3CC2C51C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1"/>
          <a:stretch/>
        </p:blipFill>
        <p:spPr>
          <a:xfrm>
            <a:off x="400887" y="3811836"/>
            <a:ext cx="3242400" cy="264414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A270533-3F35-49AC-B85D-F705DE37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92" y="434355"/>
            <a:ext cx="8045371" cy="1636101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/>
              <a:t>	- Веб-квесты разработаны </a:t>
            </a:r>
            <a:br>
              <a:rPr lang="ru-RU" sz="2800" b="1" i="1" dirty="0"/>
            </a:br>
            <a:r>
              <a:rPr lang="ru-RU" sz="2800" b="1" i="1" dirty="0"/>
              <a:t>на с использованием сайтов, форм, </a:t>
            </a:r>
            <a:br>
              <a:rPr lang="ru-RU" sz="2800" b="1" i="1" dirty="0"/>
            </a:br>
            <a:r>
              <a:rPr lang="ru-RU" sz="2800" b="1" i="1" dirty="0"/>
              <a:t>презентаций и таблиц на платформе </a:t>
            </a:r>
            <a:r>
              <a:rPr lang="en-US" sz="2800" b="1" i="1" dirty="0"/>
              <a:t>Google</a:t>
            </a:r>
            <a:r>
              <a:rPr lang="ru-RU" sz="2800" b="1" i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EEC592-CFF8-4E83-962D-7793799782B8}"/>
              </a:ext>
            </a:extLst>
          </p:cNvPr>
          <p:cNvSpPr txBox="1"/>
          <p:nvPr/>
        </p:nvSpPr>
        <p:spPr>
          <a:xfrm>
            <a:off x="400888" y="1965176"/>
            <a:ext cx="80453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Веб-квесты могут быть применены </a:t>
            </a:r>
            <a:b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 уроках физики и информатики </a:t>
            </a:r>
            <a:b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 8 классе в 1 триместре для изучения </a:t>
            </a:r>
            <a:b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новых тем как при очном, так и при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77391-BF63-4CC0-B667-AF32F319303B}"/>
              </a:ext>
            </a:extLst>
          </p:cNvPr>
          <p:cNvSpPr txBox="1"/>
          <p:nvPr/>
        </p:nvSpPr>
        <p:spPr>
          <a:xfrm>
            <a:off x="3638834" y="4516774"/>
            <a:ext cx="814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-</a:t>
            </a:r>
            <a:r>
              <a:rPr lang="ru-RU" sz="1800" dirty="0"/>
              <a:t> </a:t>
            </a:r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Веб-квесты могут использоваться на внеклассных мероприятиях.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6098A-0608-40C6-8AD9-46B0549AD356}"/>
              </a:ext>
            </a:extLst>
          </p:cNvPr>
          <p:cNvSpPr txBox="1"/>
          <p:nvPr/>
        </p:nvSpPr>
        <p:spPr>
          <a:xfrm>
            <a:off x="3690062" y="3630478"/>
            <a:ext cx="80453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дистанционном обучении, и при обучении детей с ОВЗ.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876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Объект 4">
            <a:extLst>
              <a:ext uri="{FF2B5EF4-FFF2-40B4-BE49-F238E27FC236}">
                <a16:creationId xmlns:a16="http://schemas.microsoft.com/office/drawing/2014/main" id="{3734BD72-5DC2-4DBC-B643-DD698D4D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6" y="511284"/>
            <a:ext cx="10244425" cy="5434951"/>
          </a:xfrm>
        </p:spPr>
        <p:txBody>
          <a:bodyPr>
            <a:normAutofit/>
          </a:bodyPr>
          <a:lstStyle/>
          <a:p>
            <a:pPr algn="ctr"/>
            <a:r>
              <a:rPr lang="en-US" sz="2000" b="1" u="sng" dirty="0">
                <a:solidFill>
                  <a:srgbClr val="0070C0"/>
                </a:solidFill>
                <a:latin typeface="+mj-lt"/>
              </a:rPr>
              <a:t>https://sites.google.com/view/qvestinfo</a:t>
            </a:r>
            <a:endParaRPr lang="ru-RU" sz="2000" b="1" u="sng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B37037-E480-491E-B28D-283B023B7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4" t="13200" r="24187" b="8915"/>
          <a:stretch/>
        </p:blipFill>
        <p:spPr>
          <a:xfrm>
            <a:off x="1671052" y="993423"/>
            <a:ext cx="8116415" cy="543495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3DA745B-C597-4416-97AA-CDB3EB094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093" y="462031"/>
            <a:ext cx="1851533" cy="150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20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7CDC44-08AF-4F14-B0FB-AF43B6D01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7" t="20962" r="30241" b="13200"/>
          <a:stretch/>
        </p:blipFill>
        <p:spPr>
          <a:xfrm>
            <a:off x="407623" y="413762"/>
            <a:ext cx="4378127" cy="29175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0F2EAD-0DA0-476A-81F1-F40F590BD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6" t="44337" r="28343" b="25783"/>
          <a:stretch/>
        </p:blipFill>
        <p:spPr>
          <a:xfrm>
            <a:off x="5518878" y="413762"/>
            <a:ext cx="6265499" cy="1826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D74942-1743-4B9C-AE95-9D30570A6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4" t="25702" r="27892" b="12772"/>
          <a:stretch/>
        </p:blipFill>
        <p:spPr>
          <a:xfrm>
            <a:off x="6832842" y="2118582"/>
            <a:ext cx="4951535" cy="29175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3E7A42-7CB4-4DD9-A652-6BA88F8C9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6" t="13251" r="25723" b="3454"/>
          <a:stretch/>
        </p:blipFill>
        <p:spPr>
          <a:xfrm>
            <a:off x="1725565" y="2471122"/>
            <a:ext cx="4942075" cy="38228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64A057-7847-43B7-9BA0-1FD3582673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90" t="50000" r="53012" b="21424"/>
          <a:stretch/>
        </p:blipFill>
        <p:spPr>
          <a:xfrm>
            <a:off x="7179326" y="4484519"/>
            <a:ext cx="3888954" cy="19597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9836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AB4A66-7517-4D4A-AFBD-2AAB44386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8" t="9371" r="11447" b="4578"/>
          <a:stretch/>
        </p:blipFill>
        <p:spPr>
          <a:xfrm>
            <a:off x="1281629" y="1090402"/>
            <a:ext cx="9628742" cy="51679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Объект 13" descr="Изображение выглядит как носит, кровать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5EBEB2C-C953-485A-A2ED-40B245C9B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80" y="1812227"/>
            <a:ext cx="3548840" cy="207672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D5884A-A5EB-4977-847F-CEA6BA225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6" t="74378" r="13795" b="5060"/>
          <a:stretch/>
        </p:blipFill>
        <p:spPr>
          <a:xfrm>
            <a:off x="2877851" y="4814371"/>
            <a:ext cx="9097484" cy="172964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BFA87-FB5B-477B-9B6F-E7A8D8A796B1}"/>
              </a:ext>
            </a:extLst>
          </p:cNvPr>
          <p:cNvSpPr txBox="1"/>
          <p:nvPr/>
        </p:nvSpPr>
        <p:spPr>
          <a:xfrm>
            <a:off x="2357610" y="544824"/>
            <a:ext cx="732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https://sites.google.com/i-dist.ru/webkvest-svetoptica</a:t>
            </a:r>
            <a:endParaRPr lang="ru-RU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59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0A31D0-843A-43CE-8BCC-8840CC456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4" t="24257" r="14337" b="14216"/>
          <a:stretch/>
        </p:blipFill>
        <p:spPr>
          <a:xfrm>
            <a:off x="4087257" y="324609"/>
            <a:ext cx="7788926" cy="372894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4A4BA9-35C9-4E1E-9347-DF2391218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6" t="14619" r="51024" b="39759"/>
          <a:stretch/>
        </p:blipFill>
        <p:spPr>
          <a:xfrm>
            <a:off x="393096" y="324609"/>
            <a:ext cx="3535994" cy="257282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B4DC1E-AC0F-48F8-84E3-9329A01BA62A}"/>
              </a:ext>
            </a:extLst>
          </p:cNvPr>
          <p:cNvGrpSpPr/>
          <p:nvPr/>
        </p:nvGrpSpPr>
        <p:grpSpPr>
          <a:xfrm>
            <a:off x="-116451" y="113774"/>
            <a:ext cx="1606550" cy="795020"/>
            <a:chOff x="0" y="0"/>
            <a:chExt cx="1606742" cy="795020"/>
          </a:xfrm>
        </p:grpSpPr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id="{8FA4F214-30A9-4423-A82E-E385FC9EAC83}"/>
                </a:ext>
              </a:extLst>
            </p:cNvPr>
            <p:cNvSpPr/>
            <p:nvPr/>
          </p:nvSpPr>
          <p:spPr>
            <a:xfrm rot="19765428">
              <a:off x="180975" y="133350"/>
              <a:ext cx="1425767" cy="602225"/>
            </a:xfrm>
            <a:prstGeom prst="curvedUpArrow">
              <a:avLst/>
            </a:prstGeom>
            <a:gradFill flip="none" rotWithShape="1">
              <a:gsLst>
                <a:gs pos="43000">
                  <a:srgbClr val="002060"/>
                </a:gs>
                <a:gs pos="77000">
                  <a:srgbClr val="002060">
                    <a:tint val="44500"/>
                    <a:satMod val="160000"/>
                  </a:srgbClr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Надпись 1">
              <a:extLst>
                <a:ext uri="{FF2B5EF4-FFF2-40B4-BE49-F238E27FC236}">
                  <a16:creationId xmlns:a16="http://schemas.microsoft.com/office/drawing/2014/main" id="{F835B9C3-B8E2-4EF0-BA33-B3641E339F93}"/>
                </a:ext>
              </a:extLst>
            </p:cNvPr>
            <p:cNvSpPr txBox="1"/>
            <p:nvPr/>
          </p:nvSpPr>
          <p:spPr>
            <a:xfrm>
              <a:off x="0" y="0"/>
              <a:ext cx="1565275" cy="7950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FadeUp">
                <a:avLst>
                  <a:gd name="adj" fmla="val 21017"/>
                </a:avLst>
              </a:prstTxWarp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3600" b="1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Вектор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EB2472-F69A-4175-8BF7-00160563B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97" t="31325" r="16868" b="16144"/>
          <a:stretch/>
        </p:blipFill>
        <p:spPr>
          <a:xfrm>
            <a:off x="277238" y="1960086"/>
            <a:ext cx="5365216" cy="22963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9C9A12-E42B-43B1-8957-84283371E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8" t="31877" r="14534" b="37366"/>
          <a:stretch/>
        </p:blipFill>
        <p:spPr>
          <a:xfrm>
            <a:off x="4243091" y="4179762"/>
            <a:ext cx="7634689" cy="183000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23E06C-45E5-4316-86CB-D5CD56DB08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65" t="35662" r="15151" b="14539"/>
          <a:stretch/>
        </p:blipFill>
        <p:spPr>
          <a:xfrm>
            <a:off x="314220" y="4436287"/>
            <a:ext cx="5947312" cy="230793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EF6549A-8BC6-49CE-9507-D1EC9C1EC5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63" t="14458" r="16596" b="9463"/>
          <a:stretch/>
        </p:blipFill>
        <p:spPr>
          <a:xfrm>
            <a:off x="7325118" y="3867750"/>
            <a:ext cx="4769864" cy="293953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C6CF1E-D660-4644-AAEC-562B23FD34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65" t="45586" r="38554" b="14378"/>
          <a:stretch/>
        </p:blipFill>
        <p:spPr>
          <a:xfrm>
            <a:off x="6261532" y="548236"/>
            <a:ext cx="5947312" cy="274571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5875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{CF39F6B6-A979-489E-B887-1995987BEE64}tf78438558_win32</Template>
  <TotalTime>13906</TotalTime>
  <Words>322</Words>
  <Application>Microsoft Office PowerPoint</Application>
  <PresentationFormat>Широкоэкранный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&amp;quot</vt:lpstr>
      <vt:lpstr>Calibri</vt:lpstr>
      <vt:lpstr>Century Gothic</vt:lpstr>
      <vt:lpstr>Garamond</vt:lpstr>
      <vt:lpstr>Times New Roman</vt:lpstr>
      <vt:lpstr>СавонVTI</vt:lpstr>
      <vt:lpstr>Образовательный веб-квест для учащихся  7-8 классов как интерактивная образовательная  среда</vt:lpstr>
      <vt:lpstr>Актуальность проекта</vt:lpstr>
      <vt:lpstr>Презентация PowerPoint</vt:lpstr>
      <vt:lpstr>Продукт проекта</vt:lpstr>
      <vt:lpstr> - Веб-квесты разработаны  на с использованием сайтов, форм,  презентаций и таблиц на платформе Google.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Буклет-методичка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веб-квест как интерактивная образовательная среда</dc:title>
  <dc:creator>Лариса Душак</dc:creator>
  <cp:lastModifiedBy>Лариса Душак</cp:lastModifiedBy>
  <cp:revision>41</cp:revision>
  <dcterms:created xsi:type="dcterms:W3CDTF">2020-08-13T06:44:10Z</dcterms:created>
  <dcterms:modified xsi:type="dcterms:W3CDTF">2020-08-24T22:44:40Z</dcterms:modified>
</cp:coreProperties>
</file>