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7" r:id="rId5"/>
    <p:sldId id="258" r:id="rId6"/>
    <p:sldId id="259" r:id="rId7"/>
    <p:sldId id="261" r:id="rId8"/>
    <p:sldId id="262" r:id="rId9"/>
    <p:sldId id="260" r:id="rId10"/>
    <p:sldId id="263" r:id="rId11"/>
    <p:sldId id="268" r:id="rId12"/>
    <p:sldId id="265" r:id="rId13"/>
    <p:sldId id="271" r:id="rId14"/>
    <p:sldId id="269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9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6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09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63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0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17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45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8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0542-F059-4ADE-B815-352491391C91}" type="datetimeFigureOut">
              <a:rPr lang="ru-RU" smtClean="0"/>
              <a:t>24.07.2020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14302-7F8D-4844-923D-2F115FFF2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61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im?peers=61421183_10800602_c11_251229315_243016152&amp;sel=5929784" TargetMode="External"/><Relationship Id="rId2" Type="http://schemas.openxmlformats.org/officeDocument/2006/relationships/hyperlink" Target="https://vk.com/im?peers=10800602_c11_251229315_243016152&amp;sel=614211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92.255.196.47:8000/?cat=12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coreapp.ai/app/player/lesson/5ef446a09a07a0a345fbd94e" TargetMode="External"/><Relationship Id="rId3" Type="http://schemas.openxmlformats.org/officeDocument/2006/relationships/hyperlink" Target="https://coreapp.ai/app/preview/lesson/5ee87063cb541320be5e41a2" TargetMode="External"/><Relationship Id="rId7" Type="http://schemas.openxmlformats.org/officeDocument/2006/relationships/hyperlink" Target="https://coreapp.ai/app/preview/lesson/5ef43dd8cb5413670a14cce3" TargetMode="External"/><Relationship Id="rId2" Type="http://schemas.openxmlformats.org/officeDocument/2006/relationships/hyperlink" Target="https://coreapp.ai/app/preview/lesson/5edd0f73cb54134c940912d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eapp.ai/app/player/lesson/5ef43bbe9a07a0a345fbd905" TargetMode="External"/><Relationship Id="rId5" Type="http://schemas.openxmlformats.org/officeDocument/2006/relationships/hyperlink" Target="https://coreapp.ai/app/preview/lesson/5eefc795cb54133c3c7a4e92" TargetMode="External"/><Relationship Id="rId4" Type="http://schemas.openxmlformats.org/officeDocument/2006/relationships/hyperlink" Target="https://coreapp.ai/app/player/lesson/5eef99bbe4f9686e4c385bfb" TargetMode="External"/><Relationship Id="rId9" Type="http://schemas.openxmlformats.org/officeDocument/2006/relationships/hyperlink" Target="https://coreapp.ai/app/preview/lesson/5ef44e18cb54136b790dcbb2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oreapp.ai/app/player/lesson/5efc576c063d71d45da6e8de" TargetMode="External"/><Relationship Id="rId13" Type="http://schemas.openxmlformats.org/officeDocument/2006/relationships/hyperlink" Target="https://coreapp.ai/app/preview/lesson/5ef9ac72cb54134e1940e432" TargetMode="External"/><Relationship Id="rId3" Type="http://schemas.openxmlformats.org/officeDocument/2006/relationships/hyperlink" Target="https://coreapp.ai/app/preview/lesson/5ef8b669cb541314493e6142" TargetMode="External"/><Relationship Id="rId7" Type="http://schemas.openxmlformats.org/officeDocument/2006/relationships/hyperlink" Target="https://coreapp.ai/app/preview/lesson/5efc570ecb541374894a17e2" TargetMode="External"/><Relationship Id="rId12" Type="http://schemas.openxmlformats.org/officeDocument/2006/relationships/hyperlink" Target="https://coreapp.ai/app/player/lesson/5ef9784e9227756bae0954d7" TargetMode="External"/><Relationship Id="rId2" Type="http://schemas.openxmlformats.org/officeDocument/2006/relationships/hyperlink" Target="https://coreapp.ai/app/player/lesson/5eeb12c028713768487921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eapp.ai/app/player/lesson/5efc4dcc063d71d45da6e89e" TargetMode="External"/><Relationship Id="rId11" Type="http://schemas.openxmlformats.org/officeDocument/2006/relationships/hyperlink" Target="https://coreapp.ai/app/preview/lesson/5f1a4b98cb541304cf766942" TargetMode="External"/><Relationship Id="rId5" Type="http://schemas.openxmlformats.org/officeDocument/2006/relationships/hyperlink" Target="https://coreapp.ai/app/preview/lesson/5ef8cc21cb541318f51ccbb2" TargetMode="External"/><Relationship Id="rId10" Type="http://schemas.openxmlformats.org/officeDocument/2006/relationships/hyperlink" Target="https://coreapp.ai/app/player/lesson/5f1a420850cc7b679ab70198" TargetMode="External"/><Relationship Id="rId4" Type="http://schemas.openxmlformats.org/officeDocument/2006/relationships/hyperlink" Target="https://coreapp.ai/app/player/lesson/5eeb131d2871376848792143" TargetMode="External"/><Relationship Id="rId9" Type="http://schemas.openxmlformats.org/officeDocument/2006/relationships/hyperlink" Target="https://coreapp.ai/app/preview/lesson/5efc5d5dcb541375b97ce6f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app.ai/app/preview/lesson/5ef8de4fcb54131d9002e512" TargetMode="External"/><Relationship Id="rId7" Type="http://schemas.openxmlformats.org/officeDocument/2006/relationships/hyperlink" Target="https://coreapp.ai/app/preview/lesson/5f0af8c5cb541361095a14a4" TargetMode="External"/><Relationship Id="rId2" Type="http://schemas.openxmlformats.org/officeDocument/2006/relationships/hyperlink" Target="https://coreapp.ai/app/player/lesson/5ef5ec29605c542d27e8af5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reapp.ai/app/player/lesson/5f09d6da2cebbc61f1a214f9" TargetMode="External"/><Relationship Id="rId5" Type="http://schemas.openxmlformats.org/officeDocument/2006/relationships/hyperlink" Target="https://coreapp.ai/app/preview/lesson/5f0dae2acb54137b7678c4d2" TargetMode="External"/><Relationship Id="rId4" Type="http://schemas.openxmlformats.org/officeDocument/2006/relationships/hyperlink" Target="https://coreapp.ai/app/player/lesson/5f0c9a4a67af4335f3094b1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geteml.com/ru/tr/?uid=MjE3MzU0Mw~~&amp;hash=UbsDJ9aXeZCaXVmQEUpjx-uuqmFoSrLOFLaJcdm4hjWNQBsU0hJP7J7NA0TMavem_6hluFmylo6OoAD-fgzEGMWQTJDyDU0b-MYQcebBshjOW4rszLWPUY-TsK787c3DjQAjwLaAvfggDyiZ8fO3_o-TsK787c3DZFT77ha89a46XBQMnC2dZSD1xDcwvaEaVF9vlhguVTGDVToZTByE4UrjMFybzy9bfGL-4gnHX_p3aHireQpV-Q~~&amp;url=aHR0cHM6Ly9jbGNrLnJ1L1BBUWtFP3V0bV9tZWRpdW09ZW1haWwmdXRtX3NvdXJjZT1VbmlTZW5kZXI~&amp;ucs=698f09aec61e982de09d65cbd88b597b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geteml.com/ru/tr/?uid=MjE3MzU0Mw~~&amp;hash=UbsDJ9aXeZCqa4nOuXj5auuuqmFoSrLOFLaJcdm4hjWNQBsU0hJP7J7NA0TMavem_6hluFmylo6OoAD-fgzEGMWQTJDyDU0b-MYQcebBshjOW4rszLWPUY-TsK787c3DjQAjwLaAvfggDyiZ8fO3_o-TsK787c3DZFT77ha89a46XBQMnC2dZRX7_CGAYn85RpDP_dUfhCusSQ60ni9zb2jnhGdsFjH8vko85XzpYBx3aHireQpV-Q~~&amp;url=aHR0cHM6Ly9jbGNrLnJ1L05XcWY1P3V0bV9tZWRpdW09ZW1haWwmdXRtX3NvdXJjZT1VbmlTZW5kZXI~&amp;ucs=16d8537b0967c07eb2092f2e2bec405e" TargetMode="External"/><Relationship Id="rId2" Type="http://schemas.openxmlformats.org/officeDocument/2006/relationships/hyperlink" Target="https://www.youtube.com/playlist?list=PL7EGjnTQVw1N-l_FfvF2j3E136Eh-LCV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teml.com/ru/tr/?uid=MjE3MzU0Mw~~&amp;hash=UbsDJ9aXeZDzSrV4hTAUE-uuqmFoSrLOFLaJcdm4hjWNQBsU0hJP7J7NA0TMavem_6hluFmylo6OoAD-fgzEGMWQTJDyDU0b-MYQcebBshjOW4rszLWPUY-TsK787c3DjQAjwLaAvfggDyiZ8fO3_o-TsK787c3DZFT77ha89a46XBQMnC2dZfFDLtZLuSYSY0uAgoOSVw_qgu_12NL4XK2fpFWCWPMayko3uKCkftB3aHireQpV-Q~~&amp;url=aHR0cHM6Ly9vay5ydS9ncm91cC81Njk0MjgzMzY5NjkxNj91dG1fbWVkaXVtPWVtYWlsJnV0bV9zb3VyY2U9VW5pU2VuZGVy&amp;ucs=eaab8e72d914da4709a50d2a2de89e08" TargetMode="External"/><Relationship Id="rId5" Type="http://schemas.openxmlformats.org/officeDocument/2006/relationships/hyperlink" Target="https://geteml.com/ru/tr/?uid=MjE3MzU0Mw~~&amp;hash=UbsDJ9aXeZCDh_cf3oUV6euuqmFoSrLOFLaJcdm4hjWNQBsU0hJP7J7NA0TMavem_6hluFmylo6OoAD-fgzEGMWQTJDyDU0b-MYQcebBshjOW4rszLWPUY-TsK787c3DjQAjwLaAvfggDyiZ8fO3_o-TsK787c3DZFT77ha89a46XBQMnC2dZfWmh6FXBfYBeygntHeILaKHdqYkeAMuTKfgivQaCjmMPnWRaV79OaV3aHireQpV-Q~~&amp;url=aHR0cHM6Ly9jbGNrLnJ1L05XcWREP3V0bV9tZWRpdW09ZW1haWwmdXRtX3NvdXJjZT1VbmlTZW5kZXI~&amp;ucs=6eb409a3aebcee2d759dc4f534225ce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reapp.ai/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92.255.196.47:8000/?cat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3965" y="3006436"/>
            <a:ext cx="11998036" cy="1600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ГИА по 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планиметрии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9634" y="460696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"Нужно, чтобы дети, по возможности,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учились самостоятельно, а учитель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руководил этим самостоятельным процессом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давал для него материал"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К.Д. Ушинский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98" y="175320"/>
            <a:ext cx="4267198" cy="6440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87296" y="2069308"/>
            <a:ext cx="2324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002060"/>
                </a:solidFill>
              </a:rPr>
              <a:t>Проект</a:t>
            </a:r>
            <a:endParaRPr lang="ru-RU" sz="5400" b="1" dirty="0">
              <a:ln/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4800" y="2069308"/>
            <a:ext cx="3696245" cy="46516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423" y="244850"/>
            <a:ext cx="2540752" cy="228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498763"/>
            <a:ext cx="10910455" cy="1717963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Урок включает в себя теоретический материал и задания, которые Вам необходимо выполнить.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 того, как Вы изучили теоретический материал, выполнили все задания и прикрепили при необходимости файлы с выполненной работой, нажмите на кнопку «Завершить урок».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2660073"/>
            <a:ext cx="6407073" cy="382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23" y="3324443"/>
            <a:ext cx="4353359" cy="185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6" y="5835142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52401"/>
            <a:ext cx="11173691" cy="81741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пользоваться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уроками учителям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8" y="969819"/>
            <a:ext cx="11007436" cy="5888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Откройте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урок, кликнув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ссылке для учителя в Приложении 1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его к себе в аккаунт, нажав кнопку «Добавить в мои уроки». Теперь вы можете редактировать урок, добавлять собственные материалы и наработки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Поделитесь интерактивным уроком с учениками, нажав в CORE кнопку «Поделиться уроком». Теперь дети,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введя 4-значный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ссылку,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пройти задания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 результатов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Зайдите в CORE в раздел «Результаты прохождения». Здесь вы можете отслеживать прогресс всего класса и каждого отдельного ученика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6" y="5845748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0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152401"/>
            <a:ext cx="12025745" cy="153828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работы учащихся на станции онлайн-работы есть возможность обзора деятельности каждого учащегося в разделе «статистика» в редакторе Конструктора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46" y="1797122"/>
            <a:ext cx="6540645" cy="4933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212" y="5828566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3780"/>
            <a:ext cx="10515600" cy="2420938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данное пособие Вас заинтересовало, то можете обратится к разработчикам в ВК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vk.com/im?peers=10800602_c11_251229315_243016152&amp;sel=61421183</a:t>
            </a:r>
            <a:r>
              <a:rPr lang="ru-RU" sz="3200" dirty="0" smtClean="0"/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Галиахметов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Ильфир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Фанисович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en-US" sz="3200" dirty="0">
                <a:hlinkClick r:id="rId3"/>
              </a:rPr>
              <a:t>https://</a:t>
            </a:r>
            <a:r>
              <a:rPr lang="en-US" sz="3200" dirty="0" smtClean="0">
                <a:hlinkClick r:id="rId3"/>
              </a:rPr>
              <a:t>vk.com/im?peers=61421183_10800602_c11_251229315_243016152&amp;sel=5929784</a:t>
            </a:r>
            <a:r>
              <a:rPr lang="ru-RU" sz="3200" dirty="0" smtClean="0"/>
              <a:t> (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Назмиева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Ляйсан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Наилевна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12534"/>
            <a:ext cx="10515600" cy="387797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техническим вопросам работы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 Вы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обратиться по адресу электронной почты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ushakova-ira71@yandex.ru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Ирина Анатольевна руководитель проекта).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успешной регистрации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плодотворной работы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http://92.255.196.47:8000/?cat=12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7066" y="5818039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18209"/>
              </p:ext>
            </p:extLst>
          </p:nvPr>
        </p:nvGraphicFramePr>
        <p:xfrm>
          <a:off x="637309" y="1569660"/>
          <a:ext cx="11235603" cy="527443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46055">
                  <a:extLst>
                    <a:ext uri="{9D8B030D-6E8A-4147-A177-3AD203B41FA5}">
                      <a16:colId xmlns:a16="http://schemas.microsoft.com/office/drawing/2014/main" val="3069966390"/>
                    </a:ext>
                  </a:extLst>
                </a:gridCol>
                <a:gridCol w="5589548">
                  <a:extLst>
                    <a:ext uri="{9D8B030D-6E8A-4147-A177-3AD203B41FA5}">
                      <a16:colId xmlns:a16="http://schemas.microsoft.com/office/drawing/2014/main" val="4073088525"/>
                    </a:ext>
                  </a:extLst>
                </a:gridCol>
              </a:tblGrid>
              <a:tr h="3082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для ученика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для учителя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555730"/>
                  </a:ext>
                </a:extLst>
              </a:tr>
              <a:tr h="1233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Центральные и вписанные углы.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https://coreapp.ai/app/preview/lesson/5edd0f73cb54134c940912d3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Центральные и вписанные углы.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https://coreapp.ai/app/preview/lesson/5ee87063cb541320be5e41a2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38028"/>
                  </a:ext>
                </a:extLst>
              </a:tr>
              <a:tr h="12933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Касательная, хорда, секущая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</a:t>
                      </a:r>
                      <a:r>
                        <a:rPr lang="ru-RU" sz="2000" u="sng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coreapp.ai/app/player/lesson/5eef99bbe4f9686e4c385bfb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Касательная, хорда, секущая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https://coreapp.ai/app/preview/lesson/5eefc795cb54133c3c7a4e92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487461"/>
                  </a:ext>
                </a:extLst>
              </a:tr>
              <a:tr h="1233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Параллелограммы.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https://coreapp.ai/app/player/lesson/5ef43bbe9a07a0a345fbd905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уровень. Параллелограммы.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https://coreapp.ai/app/preview/lesson/5ef43dd8cb5413670a14cce3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096587"/>
                  </a:ext>
                </a:extLst>
              </a:tr>
              <a:tr h="10346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уровень. Трапеция.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https://coreapp.ai/app/player/lesson/5ef446a09a07a0a345fbd94e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6. Профильный 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уровень. Трапеция.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https://coreapp.ai/app/preview/lesson/5ef44e18cb54136b790dcbb2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3200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7309" y="0"/>
            <a:ext cx="110109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1.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Образовательный контент по планиметрии для подготовки к ГИА с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конструктора интерактивных уроков CORE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 на курс Геометрия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MIX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-11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706089"/>
              </p:ext>
            </p:extLst>
          </p:nvPr>
        </p:nvGraphicFramePr>
        <p:xfrm>
          <a:off x="0" y="18771"/>
          <a:ext cx="12192000" cy="687530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26659">
                  <a:extLst>
                    <a:ext uri="{9D8B030D-6E8A-4147-A177-3AD203B41FA5}">
                      <a16:colId xmlns:a16="http://schemas.microsoft.com/office/drawing/2014/main" val="3069966390"/>
                    </a:ext>
                  </a:extLst>
                </a:gridCol>
                <a:gridCol w="6065341">
                  <a:extLst>
                    <a:ext uri="{9D8B030D-6E8A-4147-A177-3AD203B41FA5}">
                      <a16:colId xmlns:a16="http://schemas.microsoft.com/office/drawing/2014/main" val="4073088525"/>
                    </a:ext>
                  </a:extLst>
                </a:gridCol>
              </a:tblGrid>
              <a:tr h="3182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для ученика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для учителя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555730"/>
                  </a:ext>
                </a:extLst>
              </a:tr>
              <a:tr h="1145606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Профильный уровень. Решение прямоугольного треугольника 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https://coreapp.ai/app/player/lesson/5eeb12c02871376848792141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Профильный уровень. Решение прямоугольного треугольника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https://coreapp.ai/app/preview/lesson/5ef8b669cb541314493e6142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238028"/>
                  </a:ext>
                </a:extLst>
              </a:tr>
              <a:tr h="1145606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Профильный уровень. Решение равнобедренного треугольника 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https://coreapp.ai/app/player/lesson/5eeb131d2871376848792143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Профильный уровень. Решение равнобедренного треугольника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https://coreapp.ai/app/preview/lesson/5ef8cc21cb541318f51ccbb2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905036"/>
                  </a:ext>
                </a:extLst>
              </a:tr>
              <a:tr h="1079348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Профильная математика. Вписанная окружность.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https://coreapp.ai/app/player/lesson/5efc4dcc063d71d45da6e89e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Профильная математика. Вписанная окружность.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https://coreapp.ai/app/preview/lesson/5efc570ecb541374894a17e2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2229083"/>
                  </a:ext>
                </a:extLst>
              </a:tr>
              <a:tr h="859205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Описанная окружность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https://coreapp.ai/app/player/lesson/5efc576c063d71d45da6e8de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Описанная окружность.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9"/>
                        </a:rPr>
                        <a:t>https://coreapp.ai/app/preview/lesson/5efc5d5dcb541375b97ce6f2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487461"/>
                  </a:ext>
                </a:extLst>
              </a:tr>
              <a:tr h="1145606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Профильная математика. Треугольники общего вида.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0"/>
                        </a:rPr>
                        <a:t>https://coreapp.ai/app/player/lesson/5f1a420850cc7b679ab70198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6. Профильная математика. Треугольники общего вида.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1"/>
                        </a:rPr>
                        <a:t>https://coreapp.ai/app/preview/lesson/5f1a4b98cb541304cf766942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096587"/>
                  </a:ext>
                </a:extLst>
              </a:tr>
              <a:tr h="1145606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Задание15. Базовый уровень. Четырёхугольники и их элементы.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2"/>
                        </a:rPr>
                        <a:t>https://coreapp.ai/app/player/lesson/5ef9784e9227756bae0954d7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Задание15. Базовый уровень. Четырёхугольники и их элементы.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13"/>
                        </a:rPr>
                        <a:t>https://coreapp.ai/app/preview/lesson/5ef9ac72cb54134e1940e432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32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306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5735"/>
              </p:ext>
            </p:extLst>
          </p:nvPr>
        </p:nvGraphicFramePr>
        <p:xfrm>
          <a:off x="412606" y="784617"/>
          <a:ext cx="11235603" cy="511381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646055">
                  <a:extLst>
                    <a:ext uri="{9D8B030D-6E8A-4147-A177-3AD203B41FA5}">
                      <a16:colId xmlns:a16="http://schemas.microsoft.com/office/drawing/2014/main" val="3069966390"/>
                    </a:ext>
                  </a:extLst>
                </a:gridCol>
                <a:gridCol w="5589548">
                  <a:extLst>
                    <a:ext uri="{9D8B030D-6E8A-4147-A177-3AD203B41FA5}">
                      <a16:colId xmlns:a16="http://schemas.microsoft.com/office/drawing/2014/main" val="4073088525"/>
                    </a:ext>
                  </a:extLst>
                </a:gridCol>
              </a:tblGrid>
              <a:tr h="1541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ученика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Ссылка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учителя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1555730"/>
                  </a:ext>
                </a:extLst>
              </a:tr>
              <a:tr h="1293330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15. Базовый уровень. Треугольники и их элементы.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/>
                        </a:rPr>
                        <a:t>https://coreapp.ai/app/player/lesson/5ef5ec29605c542d27e8af5e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15. Базовый уровень. Треугольники и их элементы.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3"/>
                        </a:rPr>
                        <a:t>https://coreapp.ai/app/preview/lesson/5ef8de4fcb54131d9002e512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487461"/>
                  </a:ext>
                </a:extLst>
              </a:tr>
              <a:tr h="1233160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15. Многоугольники.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https://coreapp.ai/app/player/lesson/5f0c9a4a67af4335f3094b1b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15. Многоугольники.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https://coreapp.ai/app/preview/lesson/5f0dae2acb54137b7678c4d2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3096587"/>
                  </a:ext>
                </a:extLst>
              </a:tr>
              <a:tr h="1034663"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8. Прикладная геометрия.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6"/>
                        </a:rPr>
                        <a:t>https://coreapp.ai/app/player/lesson/5f09d6da2cebbc61f1a214f9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8. Прикладная геометрия.</a:t>
                      </a:r>
                    </a:p>
                    <a:p>
                      <a:pPr marL="13970" indent="139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7"/>
                        </a:rPr>
                        <a:t>https://coreapp.ai/app/preview/lesson/5f0af8c5cb541361095a14a4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3320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3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8655" y="568036"/>
            <a:ext cx="11707090" cy="110838"/>
          </a:xfrm>
        </p:spPr>
        <p:txBody>
          <a:bodyPr>
            <a:normAutofit fontScale="90000"/>
          </a:bodyPr>
          <a:lstStyle/>
          <a:p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математики г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Ноябрьск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ЯНАО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8655" y="817419"/>
            <a:ext cx="11596254" cy="5943600"/>
          </a:xfrm>
        </p:spPr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Мукминова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Нургаяновна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Шагова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Кристина Сергеевна МБОУ СОШ №8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Запивахина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Светлана Владимировна МБОУ СОШ №6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Кирьянова Олеся Павловна МБОУ СОШ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Вынгапуровский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Галиахметов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Ильфир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Фанисович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№12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Назмиева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Ляйсан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Наилевна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№12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Абдуллин Эльмир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Кадырович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МБОУ СОШ №12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Оденбах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Станиславовна МБОУ СОШ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Вынгапуровский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 Ирина Анатольевна МБОУ СОШ №3</a:t>
            </a:r>
          </a:p>
          <a:p>
            <a:pPr marL="0" indent="457200" algn="just">
              <a:buNone/>
            </a:pPr>
            <a:r>
              <a:rPr lang="ru-RU" sz="2400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методическое пособие  рассчитано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учителей, которые готовят учащихся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ОГЭ и ЕГЭ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состоит из интерактивных уроков, которые могут содержать текст, инструкции, тесты различных форм, опросы, поддерживают вставку мультимедийных файлов, документов и даже упражнений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LearningApps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преимуществом обучения с помощью интерактивных уроков является понятная, доступная и интересная подача учебного материала.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учениками уроков на платформе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дает возможность проверить уровень знаний и придает уверенность в своих силах! </a:t>
            </a:r>
          </a:p>
          <a:p>
            <a:pPr marL="514350" lvl="0" indent="457200" algn="just">
              <a:buFont typeface="+mj-lt"/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394" y="1038911"/>
            <a:ext cx="2009115" cy="18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3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2" y="1304837"/>
            <a:ext cx="7362641" cy="3926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4436" y="365126"/>
            <a:ext cx="2008909" cy="200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уроков на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632" y="5538739"/>
            <a:ext cx="64146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en-US" sz="2000" dirty="0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канал: </a:t>
            </a:r>
            <a:r>
              <a:rPr lang="en-US" sz="2000" dirty="0">
                <a:solidFill>
                  <a:srgbClr val="005B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https://clck.ru/NWqdD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Одноклассники: </a:t>
            </a:r>
            <a:r>
              <a:rPr lang="en-US" sz="2000" dirty="0">
                <a:solidFill>
                  <a:srgbClr val="005B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https://ok.ru/group/56942833696916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Facebook: </a:t>
            </a:r>
            <a:r>
              <a:rPr lang="en-US" sz="2000" dirty="0">
                <a:solidFill>
                  <a:srgbClr val="005B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https://clck.ru/NWqf5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4248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Instagram: </a:t>
            </a:r>
            <a:r>
              <a:rPr lang="en-US" sz="2000" dirty="0">
                <a:solidFill>
                  <a:srgbClr val="005B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https://clck.ru/PAQkE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5431" y="5798317"/>
            <a:ext cx="997914" cy="899562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47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-207818"/>
            <a:ext cx="12025745" cy="166297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учебных материалов для интерактивных уроков на площадке CORE.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060" y="5858732"/>
            <a:ext cx="999831" cy="90228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872835"/>
            <a:ext cx="11859491" cy="5888183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дизайн – это своего рода проектирование, которое требует прохождения пяти основных этапов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важных этапов, который позволяет определить потребности обучающихся, задачи данного этапа урока, формы работы и ожидаемые результаты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на этом этапе необходимо чётко определить: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содержание учебного материала, которое обучающиеся будут изучать самостоятельно;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элементы, которыми будет наполнен урок и степень его наполнения;</a:t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способы применения уже имеющихся у учителя учебных материалов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Проектирование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Выводы, полученные при анализе, дают возможность учителю начать разработку общего плана и структуры интерактивного урока, приступить к оформлению упражнений и системы оценивания, визуального ряда урока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Разработка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уже технический и вместе с тем самый творческий этап педагогического проектирования. На данном этапе все учебные материалы занимают свои места в структуре интерактивного урока и связываются между собой. На этапе разработки учитель подбирает упражнения различных видов, определяется с формой получения обратной связи и проверки освоения пройденного материала. На площадке CORE- это могут быть различные виды опросов, тестирования или открытые вопросы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Реализация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происходит оценка соответствия интерактивного урока для выбранной возрастной категории обучающихся, появляются первые данные о прохождении и эффективности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Оценка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оценки эффективности интерактивного урока заключается в сопоставлении поставленных задач, которые были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выявлены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анализа, с полученными на практике результатами. Путём оценки учебных материалов, </a:t>
            </a:r>
            <a:r>
              <a:rPr lang="ru-RU" sz="6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соответствия </a:t>
            </a: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 обучения, выполнимости определенных заданий происходит выявление моментов, требующих корректировки.</a:t>
            </a:r>
          </a:p>
        </p:txBody>
      </p:sp>
    </p:spTree>
    <p:extLst>
      <p:ext uri="{BB962C8B-B14F-4D97-AF65-F5344CB8AC3E}">
        <p14:creationId xmlns:p14="http://schemas.microsoft.com/office/powerpoint/2010/main" val="29941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582" y="526473"/>
            <a:ext cx="11021291" cy="1025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 создания учителем заданий по учебным дисциплинам в дистанционном режиме Вам необходимо зарегистрироваться на онлайн-платформе </a:t>
            </a:r>
            <a:r>
              <a:rPr lang="ru-RU" dirty="0" smtClean="0"/>
              <a:t>CORE: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0273" y="1690255"/>
            <a:ext cx="10515600" cy="3890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по ссылке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https://coreapp.ai/ru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кнопку «Вход/Регистрация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73" y="2705485"/>
            <a:ext cx="7160636" cy="4152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678" y="1077144"/>
            <a:ext cx="1632661" cy="1628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3339" y="5804185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1673"/>
            <a:ext cx="10515600" cy="59617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7852"/>
            <a:ext cx="10515600" cy="53591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 форме регистрации введите свои данные (e-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пароль для входа в аккаунт; фамилию и имя)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Нажмите кнопку «Зарегистрироваться»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2294650"/>
            <a:ext cx="7623736" cy="4286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629" y="5870856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0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61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кабинет учителя: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546" y="1216025"/>
            <a:ext cx="9383854" cy="5275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3211" y="5804184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1180"/>
            <a:ext cx="10515600" cy="56313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ДОСТУПА УЧЕНИКА К УРОКАМ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4310"/>
            <a:ext cx="10515600" cy="541265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Для получения доступа к урокам Вам необходимо зайти на сайт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http://92.255.196.47:8000/?cat=12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Перейти в рубрику «Геометрия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-9»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«Геометрия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-11»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Выбрать необходимый урок. В адресной строке браузера вводим ссылку для доступа урока на онлайн-платформе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9" y="3075709"/>
            <a:ext cx="9080512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930" y="5837807"/>
            <a:ext cx="999831" cy="9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865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Войти без регистрации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 появившемся окне вводим фамилию и нажимаем копку «Перейти в урок»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53" y="1881805"/>
            <a:ext cx="8179330" cy="4685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8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864</Words>
  <Application>Microsoft Office PowerPoint</Application>
  <PresentationFormat>Широкоэкранный</PresentationFormat>
  <Paragraphs>114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Подготовка к ГИА по планиметрии  (Методические рекомендации) </vt:lpstr>
      <vt:lpstr>Участники проекта учителя математики г. Ноябрьск ЯНАО: </vt:lpstr>
      <vt:lpstr>Создание уроков на CORE</vt:lpstr>
      <vt:lpstr>Этапы разработки учебных материалов для интерактивных уроков на площадке CORE.  </vt:lpstr>
      <vt:lpstr>Для  создания учителем заданий по учебным дисциплинам в дистанционном режиме Вам необходимо зарегистрироваться на онлайн-платформе CORE:   </vt:lpstr>
      <vt:lpstr>Регистрация:</vt:lpstr>
      <vt:lpstr>Личный кабинет учителя:</vt:lpstr>
      <vt:lpstr>ПОЛУЧЕНИЕ ДОСТУПА УЧЕНИКА К УРОКАМ</vt:lpstr>
      <vt:lpstr>4. Войти без регистрации 5. В появившемся окне вводим фамилию и нажимаем копку «Перейти в урок» </vt:lpstr>
      <vt:lpstr>6. Урок включает в себя теоретический материал и задания, которые Вам необходимо выполнить.  7. После того, как Вы изучили теоретический материал, выполнили все задания и прикрепили при необходимости файлы с выполненной работой, нажмите на кнопку «Завершить урок». </vt:lpstr>
      <vt:lpstr>Как пользоваться уроками учителям</vt:lpstr>
      <vt:lpstr>При оценке работы учащихся на станции онлайн-работы есть возможность обзора деятельности каждого учащегося в разделе «статистика» в редакторе Конструктора</vt:lpstr>
      <vt:lpstr>Если данное пособие Вас заинтересовало, то можете обратится к разработчикам в ВК  https://vk.com/im?peers=10800602_c11_251229315_243016152&amp;sel=61421183 (Галиахметов Ильфир Фанисович) и https://vk.com/im?peers=61421183_10800602_c11_251229315_243016152&amp;sel=5929784 (Назмиева Ляйсан Наилевна)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для подготовки к ГИА по планиметрии</dc:title>
  <dc:creator>Ирина Ушакова</dc:creator>
  <cp:lastModifiedBy>Ирина Ушакова</cp:lastModifiedBy>
  <cp:revision>21</cp:revision>
  <dcterms:created xsi:type="dcterms:W3CDTF">2020-06-24T12:21:32Z</dcterms:created>
  <dcterms:modified xsi:type="dcterms:W3CDTF">2020-07-24T03:30:26Z</dcterms:modified>
</cp:coreProperties>
</file>