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822"/>
    <a:srgbClr val="47A21A"/>
    <a:srgbClr val="69DE2E"/>
    <a:srgbClr val="B551AE"/>
    <a:srgbClr val="0A7DB6"/>
    <a:srgbClr val="088592"/>
    <a:srgbClr val="0998A7"/>
    <a:srgbClr val="0BB3C5"/>
    <a:srgbClr val="0AA6B6"/>
    <a:srgbClr val="00B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19264943829578"/>
          <c:y val="0.19211273709920251"/>
          <c:w val="0.66429082941442896"/>
          <c:h val="0.775474743640638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начало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Лист2!$A$2:$A$12</c:f>
              <c:strCache>
                <c:ptCount val="11"/>
                <c:pt idx="0">
                  <c:v>разработка документации</c:v>
                </c:pt>
                <c:pt idx="1">
                  <c:v>разработка содержательного наполнения </c:v>
                </c:pt>
                <c:pt idx="2">
                  <c:v>разработка рекламной концепции</c:v>
                </c:pt>
                <c:pt idx="3">
                  <c:v>маркетинговые исследования</c:v>
                </c:pt>
                <c:pt idx="4">
                  <c:v>подбор исполнителей</c:v>
                </c:pt>
                <c:pt idx="5">
                  <c:v>закупка средств обеспечения </c:v>
                </c:pt>
                <c:pt idx="6">
                  <c:v>размещение рекламы</c:v>
                </c:pt>
                <c:pt idx="7">
                  <c:v>проведение мероприятий проекта</c:v>
                </c:pt>
                <c:pt idx="8">
                  <c:v>анализ данных</c:v>
                </c:pt>
                <c:pt idx="9">
                  <c:v>оценка эффективности проекта</c:v>
                </c:pt>
                <c:pt idx="10">
                  <c:v>итоговый отчёт</c:v>
                </c:pt>
              </c:strCache>
            </c:strRef>
          </c:cat>
          <c:val>
            <c:numRef>
              <c:f>Лист2!$B$2:$B$12</c:f>
              <c:numCache>
                <c:formatCode>m/d/yyyy</c:formatCode>
                <c:ptCount val="11"/>
                <c:pt idx="0">
                  <c:v>42491</c:v>
                </c:pt>
                <c:pt idx="1">
                  <c:v>42501</c:v>
                </c:pt>
                <c:pt idx="2">
                  <c:v>42506</c:v>
                </c:pt>
                <c:pt idx="3">
                  <c:v>42511</c:v>
                </c:pt>
                <c:pt idx="4">
                  <c:v>42521</c:v>
                </c:pt>
                <c:pt idx="5">
                  <c:v>42524</c:v>
                </c:pt>
                <c:pt idx="6">
                  <c:v>42539</c:v>
                </c:pt>
                <c:pt idx="7">
                  <c:v>42545</c:v>
                </c:pt>
                <c:pt idx="8">
                  <c:v>42546</c:v>
                </c:pt>
                <c:pt idx="9">
                  <c:v>42563</c:v>
                </c:pt>
                <c:pt idx="10">
                  <c:v>42565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длительность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Лист2!$A$2:$A$12</c:f>
              <c:strCache>
                <c:ptCount val="11"/>
                <c:pt idx="0">
                  <c:v>разработка документации</c:v>
                </c:pt>
                <c:pt idx="1">
                  <c:v>разработка содержательного наполнения </c:v>
                </c:pt>
                <c:pt idx="2">
                  <c:v>разработка рекламной концепции</c:v>
                </c:pt>
                <c:pt idx="3">
                  <c:v>маркетинговые исследования</c:v>
                </c:pt>
                <c:pt idx="4">
                  <c:v>подбор исполнителей</c:v>
                </c:pt>
                <c:pt idx="5">
                  <c:v>закупка средств обеспечения </c:v>
                </c:pt>
                <c:pt idx="6">
                  <c:v>размещение рекламы</c:v>
                </c:pt>
                <c:pt idx="7">
                  <c:v>проведение мероприятий проекта</c:v>
                </c:pt>
                <c:pt idx="8">
                  <c:v>анализ данных</c:v>
                </c:pt>
                <c:pt idx="9">
                  <c:v>оценка эффективности проекта</c:v>
                </c:pt>
                <c:pt idx="10">
                  <c:v>итоговый отчёт</c:v>
                </c:pt>
              </c:strCache>
            </c:strRef>
          </c:cat>
          <c:val>
            <c:numRef>
              <c:f>Лист2!$C$2:$C$12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10</c:v>
                </c:pt>
                <c:pt idx="5">
                  <c:v>20</c:v>
                </c:pt>
                <c:pt idx="6">
                  <c:v>6</c:v>
                </c:pt>
                <c:pt idx="7">
                  <c:v>1</c:v>
                </c:pt>
                <c:pt idx="8">
                  <c:v>15</c:v>
                </c:pt>
                <c:pt idx="9">
                  <c:v>7</c:v>
                </c:pt>
                <c:pt idx="1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436443152"/>
        <c:axId val="436443544"/>
      </c:barChart>
      <c:catAx>
        <c:axId val="4364431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443544"/>
        <c:crosses val="autoZero"/>
        <c:auto val="1"/>
        <c:lblAlgn val="ctr"/>
        <c:lblOffset val="100"/>
        <c:noMultiLvlLbl val="0"/>
      </c:catAx>
      <c:valAx>
        <c:axId val="436443544"/>
        <c:scaling>
          <c:orientation val="minMax"/>
          <c:min val="4249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[$-419]d\ mmm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443152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15124671916012E-2"/>
          <c:y val="0"/>
          <c:w val="0.66250000000000009"/>
          <c:h val="0.993750000000000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dPt>
            <c:idx val="0"/>
            <c:bubble3D val="0"/>
            <c:spPr>
              <a:solidFill>
                <a:srgbClr val="0A7DB6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A3B822"/>
              </a:solidFill>
            </c:spPr>
          </c:dPt>
          <c:dPt>
            <c:idx val="3"/>
            <c:bubble3D val="0"/>
            <c:spPr>
              <a:solidFill>
                <a:srgbClr val="B551AE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волонтёры</c:v>
                </c:pt>
                <c:pt idx="2">
                  <c:v>кураторы</c:v>
                </c:pt>
                <c:pt idx="3">
                  <c:v>сервис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56</c:v>
                </c:pt>
                <c:pt idx="2">
                  <c:v>12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28F2-3929-4352-B5D3-904F47208097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CE113-E8CE-4360-B19C-0FCD4FE41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1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E113-E8CE-4360-B19C-0FCD4FE413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8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1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7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8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2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3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2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5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40BC-76FB-414F-BCA9-F7A0F266DF9B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C85C-ED5D-4E29-B4A4-C07BDBBBE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1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t-l.ru/209829.html" TargetMode="External"/><Relationship Id="rId13" Type="http://schemas.openxmlformats.org/officeDocument/2006/relationships/hyperlink" Target="http://www.ecoindustry.ru/news/view/47588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obgid.ru/news/10689-ekologicheskij-geokeshing-v-centralnoj-chasti-tobolska" TargetMode="External"/><Relationship Id="rId12" Type="http://schemas.openxmlformats.org/officeDocument/2006/relationships/hyperlink" Target="http://admtobolsk.ru/news/57077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obolsk.ru/news/126/38887/" TargetMode="External"/><Relationship Id="rId11" Type="http://schemas.openxmlformats.org/officeDocument/2006/relationships/hyperlink" Target="http://sh1.tko-tobolsk.info/2016/06/26/6899/" TargetMode="External"/><Relationship Id="rId5" Type="http://schemas.openxmlformats.org/officeDocument/2006/relationships/hyperlink" Target="http://tobolsk.info/2016/34911-ekologicheskij-geokeshing-v-tsentralnoj-chasti-tobolska" TargetMode="External"/><Relationship Id="rId15" Type="http://schemas.openxmlformats.org/officeDocument/2006/relationships/hyperlink" Target="https://vk.com/ecocaching" TargetMode="External"/><Relationship Id="rId10" Type="http://schemas.openxmlformats.org/officeDocument/2006/relationships/hyperlink" Target="http://tobolsk.ru/news/131/38028/" TargetMode="External"/><Relationship Id="rId4" Type="http://schemas.openxmlformats.org/officeDocument/2006/relationships/hyperlink" Target="http://tobolsk.utmn.ru/presse/novosti/265055/" TargetMode="External"/><Relationship Id="rId9" Type="http://schemas.openxmlformats.org/officeDocument/2006/relationships/hyperlink" Target="http://www.tumen.kp.ru/online/news/2421163/" TargetMode="External"/><Relationship Id="rId14" Type="http://schemas.openxmlformats.org/officeDocument/2006/relationships/hyperlink" Target="https://vk.com/tobolskinfo?w=wall-34346390_5097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ЭКОЛОГИЧЕСКИЙ ГЕОКЕШИНГ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1698" y="33569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Ассоциация поддержки педагогического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Тюменской области</a:t>
            </a: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3715" y="44371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 			май-июль 2016 г.</a:t>
            </a:r>
          </a:p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проведения основного публичного мероприятия</a:t>
            </a:r>
          </a:p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24 июня 2016 г.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3" b="16621"/>
          <a:stretch/>
        </p:blipFill>
        <p:spPr>
          <a:xfrm>
            <a:off x="467544" y="673789"/>
            <a:ext cx="4987162" cy="1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432048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7" y="929874"/>
            <a:ext cx="2232250" cy="2715150"/>
          </a:xfrm>
          <a:prstGeom prst="rect">
            <a:avLst/>
          </a:prstGeom>
          <a:noFill/>
          <a:ln w="9525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8024" y="2095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254125" algn="l"/>
              </a:tabLst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962" y="3933056"/>
            <a:ext cx="3000918" cy="2232248"/>
          </a:xfrm>
          <a:prstGeom prst="rect">
            <a:avLst/>
          </a:prstGeom>
          <a:noFill/>
          <a:ln w="9525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25830" y="3885797"/>
            <a:ext cx="4950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Очный тур – перемещение команд школьников в центральной части города при помощи </a:t>
            </a:r>
            <a:br>
              <a:rPr lang="ru-RU" dirty="0" smtClean="0"/>
            </a:br>
            <a:r>
              <a:rPr lang="en-US" dirty="0" smtClean="0"/>
              <a:t>GPRS-</a:t>
            </a:r>
            <a:r>
              <a:rPr lang="ru-RU" dirty="0" smtClean="0"/>
              <a:t>навигаторов по заданному маршруту с работой на экспериментальных станциях: экологический мониторинг </a:t>
            </a:r>
            <a:r>
              <a:rPr lang="ru-RU" dirty="0"/>
              <a:t>почв, </a:t>
            </a:r>
            <a:r>
              <a:rPr lang="ru-RU" dirty="0" err="1"/>
              <a:t>гидроэкологический</a:t>
            </a:r>
            <a:r>
              <a:rPr lang="ru-RU" dirty="0"/>
              <a:t> </a:t>
            </a:r>
            <a:r>
              <a:rPr lang="ru-RU" dirty="0" smtClean="0"/>
              <a:t>мониторинг</a:t>
            </a:r>
            <a:r>
              <a:rPr lang="ru-RU" dirty="0"/>
              <a:t>, станция </a:t>
            </a:r>
            <a:r>
              <a:rPr lang="ru-RU" dirty="0" err="1"/>
              <a:t>фитоиндикации</a:t>
            </a:r>
            <a:r>
              <a:rPr lang="ru-RU" dirty="0"/>
              <a:t>, </a:t>
            </a:r>
            <a:r>
              <a:rPr lang="ru-RU" dirty="0" smtClean="0"/>
              <a:t>экологический </a:t>
            </a:r>
            <a:r>
              <a:rPr lang="ru-RU" dirty="0"/>
              <a:t>мониторинг </a:t>
            </a:r>
            <a:r>
              <a:rPr lang="ru-RU" dirty="0" smtClean="0"/>
              <a:t>атмосферы и др.</a:t>
            </a:r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0" t="21617" r="25000" b="6604"/>
          <a:stretch>
            <a:fillRect/>
          </a:stretch>
        </p:blipFill>
        <p:spPr bwMode="auto">
          <a:xfrm>
            <a:off x="770204" y="957469"/>
            <a:ext cx="2072980" cy="259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07904" y="1034115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Предварительный отборочный </a:t>
            </a:r>
            <a:r>
              <a:rPr lang="ru-RU" dirty="0" smtClean="0"/>
              <a:t>этап: </a:t>
            </a:r>
          </a:p>
          <a:p>
            <a:pPr algn="just"/>
            <a:r>
              <a:rPr lang="ru-RU" dirty="0" smtClean="0"/>
              <a:t>заочная </a:t>
            </a:r>
            <a:r>
              <a:rPr lang="ru-RU" dirty="0"/>
              <a:t>викторина «Экология нашего города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По </a:t>
            </a:r>
            <a:r>
              <a:rPr lang="ru-RU" dirty="0"/>
              <a:t>итогам викторины </a:t>
            </a:r>
            <a:r>
              <a:rPr lang="ru-RU" dirty="0" smtClean="0"/>
              <a:t>определены </a:t>
            </a:r>
            <a:r>
              <a:rPr lang="ru-RU" dirty="0"/>
              <a:t>10 лучших </a:t>
            </a:r>
            <a:endParaRPr lang="ru-RU" dirty="0" smtClean="0"/>
          </a:p>
          <a:p>
            <a:pPr algn="just"/>
            <a:r>
              <a:rPr lang="ru-RU" dirty="0" smtClean="0"/>
              <a:t>команд школьников города</a:t>
            </a:r>
            <a:r>
              <a:rPr lang="ru-RU" dirty="0"/>
              <a:t>, которые </a:t>
            </a:r>
            <a:r>
              <a:rPr lang="ru-RU" dirty="0" smtClean="0"/>
              <a:t>переходят </a:t>
            </a:r>
          </a:p>
          <a:p>
            <a:pPr algn="just"/>
            <a:r>
              <a:rPr lang="ru-RU" dirty="0" smtClean="0"/>
              <a:t>в очный тур.</a:t>
            </a:r>
          </a:p>
          <a:p>
            <a:pPr algn="just"/>
            <a:r>
              <a:rPr lang="ru-RU" dirty="0" smtClean="0"/>
              <a:t>Обучающий семинар </a:t>
            </a:r>
            <a:r>
              <a:rPr lang="ru-RU" dirty="0"/>
              <a:t>для представителей и капитанов команд по вопросам использования приложения «Карта </a:t>
            </a:r>
            <a:r>
              <a:rPr lang="ru-RU" dirty="0" smtClean="0"/>
              <a:t>Координаты».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" y="3914615"/>
            <a:ext cx="3000918" cy="22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432048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27196107"/>
              </p:ext>
            </p:extLst>
          </p:nvPr>
        </p:nvGraphicFramePr>
        <p:xfrm>
          <a:off x="1187624" y="1412776"/>
          <a:ext cx="71524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07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432048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ПОСТ- АНОНСИРУЮЩАЯ КАМПАНИЯ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196752"/>
            <a:ext cx="3744416" cy="1620180"/>
          </a:xfrm>
          <a:prstGeom prst="rect">
            <a:avLst/>
          </a:prstGeom>
          <a:noFill/>
          <a:ln w="9525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8024" y="1268178"/>
            <a:ext cx="3761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ru-RU" dirty="0" smtClean="0"/>
              <a:t>Пост-релиз об итогах основного </a:t>
            </a:r>
          </a:p>
          <a:p>
            <a:pPr>
              <a:tabLst>
                <a:tab pos="1254125" algn="l"/>
              </a:tabLst>
            </a:pPr>
            <a:r>
              <a:rPr lang="ru-RU" dirty="0" smtClean="0"/>
              <a:t>мероприятия </a:t>
            </a:r>
            <a:r>
              <a:rPr lang="ru-RU" dirty="0"/>
              <a:t>проекта в </a:t>
            </a:r>
            <a:r>
              <a:rPr lang="ru-RU" dirty="0" smtClean="0"/>
              <a:t>специально</a:t>
            </a:r>
          </a:p>
          <a:p>
            <a:pPr>
              <a:tabLst>
                <a:tab pos="1254125" algn="l"/>
              </a:tabLst>
            </a:pPr>
            <a:r>
              <a:rPr lang="ru-RU" dirty="0" smtClean="0"/>
              <a:t> </a:t>
            </a:r>
            <a:r>
              <a:rPr lang="ru-RU" dirty="0"/>
              <a:t>созданной группе социальной сети </a:t>
            </a:r>
            <a:endParaRPr lang="ru-RU" dirty="0" smtClean="0"/>
          </a:p>
          <a:p>
            <a:pPr>
              <a:tabLst>
                <a:tab pos="1254125" algn="l"/>
              </a:tabLst>
            </a:pPr>
            <a:r>
              <a:rPr lang="ru-RU" dirty="0" err="1" smtClean="0"/>
              <a:t>ВКонтакте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962" y="3933056"/>
            <a:ext cx="3744416" cy="2232248"/>
          </a:xfrm>
          <a:prstGeom prst="rect">
            <a:avLst/>
          </a:prstGeom>
          <a:noFill/>
          <a:ln w="9525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t="16306" r="12756" b="49638"/>
          <a:stretch>
            <a:fillRect/>
          </a:stretch>
        </p:blipFill>
        <p:spPr bwMode="auto">
          <a:xfrm>
            <a:off x="467544" y="1196752"/>
            <a:ext cx="3711575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" r="20619" b="7582"/>
          <a:stretch>
            <a:fillRect/>
          </a:stretch>
        </p:blipFill>
        <p:spPr bwMode="auto">
          <a:xfrm>
            <a:off x="467544" y="3265276"/>
            <a:ext cx="47180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64088" y="3861048"/>
            <a:ext cx="364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ru-RU" smtClean="0"/>
              <a:t>Об итогах образовательно-спортивного мероприятия для школьников Тобольска «Экологический геокешинг» на научно-практическом портале «Экология производства»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432048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ПОСТ- АНОНСИРУЮЩАЯ КОМПАНИЯ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21328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484784"/>
            <a:ext cx="80399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Общее </a:t>
            </a:r>
            <a:r>
              <a:rPr lang="ru-RU" dirty="0"/>
              <a:t>число публикаций о проекте – 14</a:t>
            </a:r>
          </a:p>
          <a:p>
            <a:pPr marL="271463"/>
            <a:r>
              <a:rPr lang="ru-RU" sz="1600" u="sng" dirty="0">
                <a:hlinkClick r:id="rId4"/>
              </a:rPr>
              <a:t>http://tobolsk.utmn.ru/presse/novosti/265055/</a:t>
            </a:r>
            <a:r>
              <a:rPr lang="ru-RU" sz="1600" dirty="0"/>
              <a:t>; </a:t>
            </a:r>
          </a:p>
          <a:p>
            <a:pPr marL="271463"/>
            <a:r>
              <a:rPr lang="ru-RU" sz="1600" u="sng" dirty="0">
                <a:hlinkClick r:id="rId5"/>
              </a:rPr>
              <a:t>http://tobolsk.info/2016/34911-ekologicheskij-geokeshing-v-tsentralnoj-chasti-tobolska</a:t>
            </a:r>
            <a:r>
              <a:rPr lang="ru-RU" sz="1600" dirty="0"/>
              <a:t>; </a:t>
            </a:r>
          </a:p>
          <a:p>
            <a:pPr marL="271463"/>
            <a:r>
              <a:rPr lang="ru-RU" sz="1600" u="sng" dirty="0">
                <a:hlinkClick r:id="rId6"/>
              </a:rPr>
              <a:t>http://tobolsk.ru/news/126/38887/</a:t>
            </a:r>
            <a:r>
              <a:rPr lang="ru-RU" sz="1600" dirty="0"/>
              <a:t>; </a:t>
            </a:r>
          </a:p>
          <a:p>
            <a:pPr marL="271463"/>
            <a:r>
              <a:rPr lang="ru-RU" sz="1600" u="sng" dirty="0" smtClean="0">
                <a:hlinkClick r:id="rId7"/>
              </a:rPr>
              <a:t>https</a:t>
            </a:r>
            <a:r>
              <a:rPr lang="ru-RU" sz="1600" u="sng" dirty="0">
                <a:hlinkClick r:id="rId7"/>
              </a:rPr>
              <a:t>://tobgid.ru/news/10689-ekologicheskij-geokeshing-v-centralnoj-chasti-tobolska</a:t>
            </a:r>
            <a:r>
              <a:rPr lang="ru-RU" sz="1600" dirty="0"/>
              <a:t>;</a:t>
            </a:r>
          </a:p>
          <a:p>
            <a:pPr marL="271463"/>
            <a:r>
              <a:rPr lang="ru-RU" sz="1600" u="sng" dirty="0">
                <a:hlinkClick r:id="rId8"/>
              </a:rPr>
              <a:t>http://t-l.ru/209829.html</a:t>
            </a:r>
            <a:r>
              <a:rPr lang="ru-RU" sz="1600" dirty="0"/>
              <a:t>; </a:t>
            </a:r>
          </a:p>
          <a:p>
            <a:pPr marL="271463"/>
            <a:r>
              <a:rPr lang="en-US" sz="1600" u="sng" dirty="0" smtClean="0">
                <a:hlinkClick r:id="rId9"/>
              </a:rPr>
              <a:t>http</a:t>
            </a:r>
            <a:r>
              <a:rPr lang="ru-RU" sz="1600" u="sng" dirty="0">
                <a:hlinkClick r:id="rId9"/>
              </a:rPr>
              <a:t>://</a:t>
            </a:r>
            <a:r>
              <a:rPr lang="en-US" sz="1600" u="sng" dirty="0">
                <a:hlinkClick r:id="rId9"/>
              </a:rPr>
              <a:t>www</a:t>
            </a:r>
            <a:r>
              <a:rPr lang="ru-RU" sz="1600" u="sng" dirty="0">
                <a:hlinkClick r:id="rId9"/>
              </a:rPr>
              <a:t>.</a:t>
            </a:r>
            <a:r>
              <a:rPr lang="en-US" sz="1600" u="sng" dirty="0" err="1">
                <a:hlinkClick r:id="rId9"/>
              </a:rPr>
              <a:t>tumen</a:t>
            </a:r>
            <a:r>
              <a:rPr lang="ru-RU" sz="1600" u="sng" dirty="0">
                <a:hlinkClick r:id="rId9"/>
              </a:rPr>
              <a:t>.</a:t>
            </a:r>
            <a:r>
              <a:rPr lang="en-US" sz="1600" u="sng" dirty="0" err="1">
                <a:hlinkClick r:id="rId9"/>
              </a:rPr>
              <a:t>kp</a:t>
            </a:r>
            <a:r>
              <a:rPr lang="ru-RU" sz="1600" u="sng" dirty="0">
                <a:hlinkClick r:id="rId9"/>
              </a:rPr>
              <a:t>.</a:t>
            </a:r>
            <a:r>
              <a:rPr lang="en-US" sz="1600" u="sng" dirty="0" err="1">
                <a:hlinkClick r:id="rId9"/>
              </a:rPr>
              <a:t>ru</a:t>
            </a:r>
            <a:r>
              <a:rPr lang="ru-RU" sz="1600" u="sng" dirty="0">
                <a:hlinkClick r:id="rId9"/>
              </a:rPr>
              <a:t>/</a:t>
            </a:r>
            <a:r>
              <a:rPr lang="en-US" sz="1600" u="sng" dirty="0">
                <a:hlinkClick r:id="rId9"/>
              </a:rPr>
              <a:t>online</a:t>
            </a:r>
            <a:r>
              <a:rPr lang="ru-RU" sz="1600" u="sng" dirty="0">
                <a:hlinkClick r:id="rId9"/>
              </a:rPr>
              <a:t>/</a:t>
            </a:r>
            <a:r>
              <a:rPr lang="en-US" sz="1600" u="sng" dirty="0">
                <a:hlinkClick r:id="rId9"/>
              </a:rPr>
              <a:t>news</a:t>
            </a:r>
            <a:r>
              <a:rPr lang="ru-RU" sz="1600" u="sng" dirty="0">
                <a:hlinkClick r:id="rId9"/>
              </a:rPr>
              <a:t>/2421163/</a:t>
            </a:r>
            <a:r>
              <a:rPr lang="ru-RU" sz="1600" dirty="0"/>
              <a:t>; </a:t>
            </a:r>
            <a:r>
              <a:rPr lang="ru-RU" sz="1600" u="sng" dirty="0">
                <a:hlinkClick r:id="rId10"/>
              </a:rPr>
              <a:t>http://tobolsk.ru/news/131/38028/</a:t>
            </a:r>
            <a:r>
              <a:rPr lang="ru-RU" sz="1600" dirty="0"/>
              <a:t>; </a:t>
            </a:r>
          </a:p>
          <a:p>
            <a:pPr marL="271463"/>
            <a:r>
              <a:rPr lang="ru-RU" sz="1600" u="sng" dirty="0">
                <a:hlinkClick r:id="rId11"/>
              </a:rPr>
              <a:t>http://sh1.tko-tobolsk.info/2016/06/26/6899/</a:t>
            </a:r>
            <a:r>
              <a:rPr lang="ru-RU" sz="1600" dirty="0"/>
              <a:t>; </a:t>
            </a:r>
          </a:p>
          <a:p>
            <a:pPr marL="271463"/>
            <a:r>
              <a:rPr lang="ru-RU" sz="1600" u="sng" dirty="0">
                <a:hlinkClick r:id="rId12"/>
              </a:rPr>
              <a:t>http://admtobolsk.ru/news/570770/</a:t>
            </a:r>
            <a:r>
              <a:rPr lang="ru-RU" sz="1600" dirty="0"/>
              <a:t>; </a:t>
            </a:r>
          </a:p>
          <a:p>
            <a:pPr marL="271463"/>
            <a:r>
              <a:rPr lang="ru-RU" sz="1600" u="sng" dirty="0">
                <a:hlinkClick r:id="rId13"/>
              </a:rPr>
              <a:t>http://www.ecoindustry.ru/news/view/47588.html</a:t>
            </a:r>
            <a:r>
              <a:rPr lang="ru-RU" sz="1600" dirty="0"/>
              <a:t>  </a:t>
            </a:r>
            <a:r>
              <a:rPr lang="ru-RU" sz="1600" u="sng" dirty="0"/>
              <a:t>и др.)</a:t>
            </a:r>
            <a:endParaRPr lang="ru-RU" sz="1600" dirty="0"/>
          </a:p>
          <a:p>
            <a:pPr lvl="0"/>
            <a:r>
              <a:rPr lang="ru-RU" dirty="0"/>
              <a:t>общее число публичных упоминаний компании </a:t>
            </a:r>
            <a:r>
              <a:rPr lang="ru-RU" dirty="0" smtClean="0"/>
              <a:t>- </a:t>
            </a:r>
            <a:r>
              <a:rPr lang="ru-RU" dirty="0"/>
              <a:t>14</a:t>
            </a:r>
          </a:p>
          <a:p>
            <a:pPr lvl="0"/>
            <a:r>
              <a:rPr lang="ru-RU" dirty="0"/>
              <a:t>количество публикаций в социальных сетях – 2 </a:t>
            </a:r>
          </a:p>
          <a:p>
            <a:pPr marL="271463"/>
            <a:r>
              <a:rPr lang="ru-RU" sz="1600" u="sng" dirty="0">
                <a:hlinkClick r:id="rId14"/>
              </a:rPr>
              <a:t>https://vk.com/tobolskinfo?w=wall-34346390_50973</a:t>
            </a:r>
            <a:r>
              <a:rPr lang="ru-RU" sz="1600" u="sng" dirty="0"/>
              <a:t>; </a:t>
            </a:r>
          </a:p>
          <a:p>
            <a:r>
              <a:rPr lang="ru-RU" dirty="0"/>
              <a:t>создана группа «Экологический </a:t>
            </a:r>
            <a:r>
              <a:rPr lang="ru-RU" dirty="0" err="1"/>
              <a:t>геокешинг</a:t>
            </a:r>
            <a:r>
              <a:rPr lang="ru-RU" dirty="0"/>
              <a:t>» </a:t>
            </a:r>
            <a:r>
              <a:rPr lang="ru-RU" dirty="0" smtClean="0"/>
              <a:t> </a:t>
            </a:r>
          </a:p>
          <a:p>
            <a:pPr marL="271463"/>
            <a:r>
              <a:rPr lang="ru-RU" sz="1600" u="sng" dirty="0">
                <a:hlinkClick r:id="rId15"/>
              </a:rPr>
              <a:t>https://</a:t>
            </a:r>
            <a:r>
              <a:rPr lang="ru-RU" sz="1600" u="sng" dirty="0" smtClean="0">
                <a:hlinkClick r:id="rId15"/>
              </a:rPr>
              <a:t>vk.com/ecocaching</a:t>
            </a:r>
            <a:endParaRPr lang="ru-RU" sz="1600" u="sng" dirty="0" smtClean="0"/>
          </a:p>
          <a:p>
            <a:pPr lvl="0"/>
            <a:r>
              <a:rPr lang="ru-RU" dirty="0" smtClean="0"/>
              <a:t>количество </a:t>
            </a:r>
            <a:r>
              <a:rPr lang="ru-RU" dirty="0"/>
              <a:t>видеосюжетов - </a:t>
            </a:r>
            <a:r>
              <a:rPr lang="ru-RU" dirty="0" smtClean="0"/>
              <a:t>1</a:t>
            </a:r>
            <a:endParaRPr lang="ru-RU" dirty="0"/>
          </a:p>
          <a:p>
            <a:r>
              <a:rPr lang="ru-RU" dirty="0"/>
              <a:t>количество интервью – </a:t>
            </a:r>
            <a:r>
              <a:rPr lang="ru-RU" dirty="0" smtClean="0"/>
              <a:t>15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432048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ЭФФЕКТИВНОСТЬ.ОТЗЫВЫ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77" y="929874"/>
            <a:ext cx="4095379" cy="5667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7835" r="2487" b="40549"/>
          <a:stretch/>
        </p:blipFill>
        <p:spPr>
          <a:xfrm>
            <a:off x="323528" y="3789040"/>
            <a:ext cx="4264459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6952" r="6409" b="51357"/>
          <a:stretch/>
        </p:blipFill>
        <p:spPr>
          <a:xfrm>
            <a:off x="539552" y="929874"/>
            <a:ext cx="4032448" cy="2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4320480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АСПЕКТ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929874"/>
            <a:ext cx="81308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В рамках подготовки проекта, заявленного на конкурс «Создай свой город» по направлению «Образование и наука», были выполнены следующие виды научно-исследовательской работы: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построение </a:t>
            </a:r>
            <a:r>
              <a:rPr lang="ru-RU" dirty="0"/>
              <a:t>концепции экспериментальной деятельности по геоэкологии в рамках мероприятия «Экологический </a:t>
            </a:r>
            <a:r>
              <a:rPr lang="ru-RU" dirty="0" err="1"/>
              <a:t>геокешинг</a:t>
            </a:r>
            <a:r>
              <a:rPr lang="ru-RU" dirty="0"/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исследование целесообразности </a:t>
            </a:r>
            <a:r>
              <a:rPr lang="ru-RU" dirty="0" err="1"/>
              <a:t>геолокации</a:t>
            </a:r>
            <a:r>
              <a:rPr lang="ru-RU" dirty="0"/>
              <a:t> опытно-экспериментальных площадок (для </a:t>
            </a:r>
            <a:r>
              <a:rPr lang="ru-RU" dirty="0" err="1"/>
              <a:t>фитоиндикации</a:t>
            </a:r>
            <a:r>
              <a:rPr lang="ru-RU" dirty="0"/>
              <a:t> почв, исследования видового состава растительности, геохимического исследования почв, экологического мониторинга атмосферного воздуха и водных объектов и др.);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содержательного наполнения опытно-экспериментальных площадок;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и проведение масштабной опытно-экспериментальной деятельности в рамках мероприятия «Экологический </a:t>
            </a:r>
            <a:r>
              <a:rPr lang="ru-RU" dirty="0" err="1"/>
              <a:t>геокешинг</a:t>
            </a:r>
            <a:r>
              <a:rPr lang="ru-RU" dirty="0"/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социологическое исследование мнения жителей и гостей города об экологической ситуации в г. Тобольске. </a:t>
            </a:r>
            <a:endParaRPr lang="ru-RU" dirty="0" smtClean="0"/>
          </a:p>
          <a:p>
            <a:pPr lvl="0"/>
            <a:endParaRPr lang="ru-RU" sz="800" dirty="0" smtClean="0"/>
          </a:p>
          <a:p>
            <a:pPr lvl="0" algn="just"/>
            <a:r>
              <a:rPr lang="ru-RU" dirty="0" smtClean="0"/>
              <a:t>По результатам реализации проекта оформлены документы и подана заявка </a:t>
            </a:r>
            <a:r>
              <a:rPr lang="ru-RU" dirty="0"/>
              <a:t>в ОФЕРНИО Института научной информации и мониторинга РАО Государственной академии </a:t>
            </a:r>
            <a:r>
              <a:rPr lang="ru-RU" dirty="0" smtClean="0"/>
              <a:t>наук о получении авторского свидетельства на</a:t>
            </a:r>
            <a:r>
              <a:rPr lang="en-US" dirty="0" smtClean="0"/>
              <a:t> </a:t>
            </a:r>
            <a:r>
              <a:rPr lang="ru-RU" dirty="0" smtClean="0"/>
              <a:t>технологию организации проекта «Экологический </a:t>
            </a:r>
            <a:r>
              <a:rPr lang="ru-RU" dirty="0" err="1" smtClean="0"/>
              <a:t>геокешинг</a:t>
            </a:r>
            <a:r>
              <a:rPr lang="ru-RU" dirty="0" smtClean="0"/>
              <a:t>» как средства экологического образования, воспитания </a:t>
            </a:r>
            <a:r>
              <a:rPr lang="ru-RU" smtClean="0"/>
              <a:t>и просвещения.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Слайд с афишей проекта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176"/>
          <a:stretch/>
        </p:blipFill>
        <p:spPr>
          <a:xfrm>
            <a:off x="107504" y="1412776"/>
            <a:ext cx="8928992" cy="51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3744416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Экологический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геокешинг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204864"/>
            <a:ext cx="3744416" cy="2232248"/>
          </a:xfrm>
          <a:prstGeom prst="rect">
            <a:avLst/>
          </a:prstGeom>
          <a:noFill/>
          <a:ln w="9525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4011" y="2204864"/>
            <a:ext cx="3744416" cy="2232248"/>
          </a:xfrm>
          <a:prstGeom prst="rect">
            <a:avLst/>
          </a:prstGeom>
          <a:noFill/>
          <a:ln w="9525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87423" y="2951656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Место для фото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9511" y="4653136"/>
            <a:ext cx="80385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	Экологический </a:t>
            </a:r>
            <a:r>
              <a:rPr lang="ru-RU" sz="1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геокешинг</a:t>
            </a:r>
            <a:r>
              <a:rPr lang="ru-R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 Narrow" panose="020B0606020202030204" pitchFamily="34" charset="0"/>
                <a:cs typeface="Arial" panose="020B0604020202020204" pitchFamily="34" charset="0"/>
              </a:rPr>
              <a:t>– туристическая игра,  в которой участники </a:t>
            </a:r>
            <a:r>
              <a:rPr lang="ru-R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при </a:t>
            </a:r>
            <a:r>
              <a:rPr lang="ru-RU" sz="1800" dirty="0">
                <a:latin typeface="Arial Narrow" panose="020B0606020202030204" pitchFamily="34" charset="0"/>
                <a:cs typeface="Arial" panose="020B0604020202020204" pitchFamily="34" charset="0"/>
              </a:rPr>
              <a:t>помощи GPS-навигации на местности </a:t>
            </a:r>
            <a:r>
              <a:rPr lang="ru-R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находят </a:t>
            </a:r>
            <a:r>
              <a:rPr lang="ru-RU" sz="1800" dirty="0">
                <a:latin typeface="Arial Narrow" panose="020B0606020202030204" pitchFamily="34" charset="0"/>
                <a:cs typeface="Arial" panose="020B0604020202020204" pitchFamily="34" charset="0"/>
              </a:rPr>
              <a:t>экологические объекты (памятники природы, экологические станции и т.д</a:t>
            </a:r>
            <a:r>
              <a:rPr lang="ru-RU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.).</a:t>
            </a:r>
          </a:p>
          <a:p>
            <a:pPr algn="just"/>
            <a:r>
              <a:rPr lang="ru-RU" sz="1800" dirty="0" smtClean="0">
                <a:latin typeface="Arial Narrow" panose="020B0606020202030204" pitchFamily="34" charset="0"/>
              </a:rPr>
              <a:t>	Для участников в разных местах организованы </a:t>
            </a:r>
            <a:r>
              <a:rPr lang="ru-RU" sz="1800" dirty="0">
                <a:latin typeface="Arial Narrow" panose="020B0606020202030204" pitchFamily="34" charset="0"/>
              </a:rPr>
              <a:t>станции экологических измерений и </a:t>
            </a:r>
            <a:r>
              <a:rPr lang="ru-RU" sz="1800" dirty="0" smtClean="0">
                <a:latin typeface="Arial Narrow" panose="020B0606020202030204" pitchFamily="34" charset="0"/>
              </a:rPr>
              <a:t>исследований, которые они </a:t>
            </a:r>
            <a:r>
              <a:rPr lang="ru-RU" sz="1800" dirty="0">
                <a:latin typeface="Arial Narrow" panose="020B0606020202030204" pitchFamily="34" charset="0"/>
              </a:rPr>
              <a:t>должны </a:t>
            </a:r>
            <a:r>
              <a:rPr lang="ru-RU" sz="1800" dirty="0" smtClean="0">
                <a:latin typeface="Arial Narrow" panose="020B0606020202030204" pitchFamily="34" charset="0"/>
              </a:rPr>
              <a:t>найти эти станции с </a:t>
            </a:r>
            <a:r>
              <a:rPr lang="ru-RU" sz="1800" dirty="0">
                <a:latin typeface="Arial Narrow" panose="020B0606020202030204" pitchFamily="34" charset="0"/>
              </a:rPr>
              <a:t>помощью приложения «Карта Координаты</a:t>
            </a:r>
            <a:r>
              <a:rPr lang="ru-RU" sz="1800" dirty="0" smtClean="0">
                <a:latin typeface="Arial Narrow" panose="020B0606020202030204" pitchFamily="34" charset="0"/>
              </a:rPr>
              <a:t>». На каждой станции организованы мастер-классы, тренинги </a:t>
            </a:r>
            <a:r>
              <a:rPr lang="ru-RU" sz="1800" dirty="0">
                <a:latin typeface="Arial Narrow" panose="020B0606020202030204" pitchFamily="34" charset="0"/>
              </a:rPr>
              <a:t>и </a:t>
            </a:r>
            <a:r>
              <a:rPr lang="ru-RU" sz="1800" dirty="0" smtClean="0">
                <a:latin typeface="Arial Narrow" panose="020B0606020202030204" pitchFamily="34" charset="0"/>
              </a:rPr>
              <a:t>опытно-экспериментальная работа, </a:t>
            </a:r>
            <a:r>
              <a:rPr lang="ru-RU" sz="1800" dirty="0">
                <a:latin typeface="Arial Narrow" panose="020B0606020202030204" pitchFamily="34" charset="0"/>
              </a:rPr>
              <a:t>направленные на </a:t>
            </a:r>
            <a:r>
              <a:rPr lang="ru-RU" sz="1800" dirty="0" smtClean="0">
                <a:latin typeface="Arial Narrow" panose="020B0606020202030204" pitchFamily="34" charset="0"/>
              </a:rPr>
              <a:t>экологическое образование, воспитание и просвещение. </a:t>
            </a:r>
            <a:endParaRPr lang="ru-RU" sz="1800" dirty="0">
              <a:latin typeface="Arial Narrow" panose="020B060602020203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tobolsk.info/images/phocagallery/2016/06/geo3006/tobolsk_foto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2" y="1847970"/>
            <a:ext cx="3883713" cy="25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obolsk.info/images/phocagallery/2016/06/geo3006/tobolsk_foto_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0" y="1839468"/>
            <a:ext cx="3896466" cy="259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3744416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ДАННЫЕ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73243"/>
              </p:ext>
            </p:extLst>
          </p:nvPr>
        </p:nvGraphicFramePr>
        <p:xfrm>
          <a:off x="1475656" y="1124744"/>
          <a:ext cx="65043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192"/>
                <a:gridCol w="3252192"/>
              </a:tblGrid>
              <a:tr h="102388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Место проведения:</a:t>
                      </a:r>
                      <a:endParaRPr lang="ru-RU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территории города Тобольска (в его подгорной и нагорной частях)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2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проведения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основного мероприятия</a:t>
                      </a:r>
                      <a:endParaRPr lang="ru-RU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 июня </a:t>
                      </a:r>
                      <a:r>
                        <a:rPr lang="ru-RU" b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 года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1622">
                <a:tc gridSpan="2">
                  <a:txBody>
                    <a:bodyPr/>
                    <a:lstStyle/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Цель</a:t>
                      </a:r>
                      <a:r>
                        <a:rPr lang="ru-RU" b="0" baseline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b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экологической грамотности и культуры учащейся молодежи города Тобольска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Задачи:</a:t>
                      </a:r>
                      <a:endParaRPr lang="ru-RU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0648">
                <a:tc gridSpan="2"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формирование навыков ориентирования в городе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 участников проекта методикам экологических измерений и исследований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воспитание экологической сознательности</a:t>
                      </a:r>
                      <a:endParaRPr lang="ru-RU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9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3744416" cy="7920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898180"/>
              </p:ext>
            </p:extLst>
          </p:nvPr>
        </p:nvGraphicFramePr>
        <p:xfrm>
          <a:off x="323528" y="980728"/>
          <a:ext cx="842493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88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3744416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 ПРОЕКТА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5764" y="1484784"/>
            <a:ext cx="80927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Представители комитета по образованию администрации 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г. Тобольска</a:t>
            </a:r>
          </a:p>
          <a:p>
            <a:pPr marL="1439863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Белышева Н. В. – председатель комитета</a:t>
            </a:r>
          </a:p>
          <a:p>
            <a:pPr marL="1439863" algn="just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Загваздина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Н. Г. – заместитель председателя,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Короткова Е. А. – директор Тобольского педагогического института им. Д. И. Менделеева (филиал)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ТюмГУ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Бельская Е. В. – главный эксперт по связям с государственными органами ООО «СИБУР-Тобольск»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Юрьева Н. – корреспондент газеты «Тобольская правда»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Представители средних образовательных учреждений города Тобольска (учителя, администраторы, классные руководители)</a:t>
            </a:r>
          </a:p>
        </p:txBody>
      </p:sp>
    </p:spTree>
    <p:extLst>
      <p:ext uri="{BB962C8B-B14F-4D97-AF65-F5344CB8AC3E}">
        <p14:creationId xmlns:p14="http://schemas.microsoft.com/office/powerpoint/2010/main" val="30601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3744416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ПРОЧИЙ ПЕРСОНАЛ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54627"/>
              </p:ext>
            </p:extLst>
          </p:nvPr>
        </p:nvGraphicFramePr>
        <p:xfrm>
          <a:off x="1403648" y="930309"/>
          <a:ext cx="65397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770"/>
                <a:gridCol w="15259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Персонал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Администратор площадки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Кураторы станций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Волонтеры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Фотограф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Видеооператор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Оператор видеомонтажа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Медработник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Сервис (доставка, подготовка)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Дизайнер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Тестолог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Звукорежиссёр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Ведущий</a:t>
                      </a:r>
                      <a:r>
                        <a:rPr lang="ru-RU" baseline="0" dirty="0" smtClean="0"/>
                        <a:t> организационных частей  мероприятия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3744416" cy="7920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81377"/>
              </p:ext>
            </p:extLst>
          </p:nvPr>
        </p:nvGraphicFramePr>
        <p:xfrm>
          <a:off x="774559" y="1059382"/>
          <a:ext cx="7488832" cy="541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412"/>
                <a:gridCol w="1853420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Полиграфия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8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Кол-во (шт.)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dirty="0" smtClean="0"/>
                        <a:t>Афиши и </a:t>
                      </a:r>
                      <a:r>
                        <a:rPr lang="ru-RU" dirty="0" err="1" smtClean="0"/>
                        <a:t>флайеры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dirty="0" smtClean="0"/>
                        <a:t>Диплом победителя + рамка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dirty="0" smtClean="0"/>
                        <a:t>Сертификат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dirty="0" err="1" smtClean="0"/>
                        <a:t>Бейдж</a:t>
                      </a:r>
                      <a:r>
                        <a:rPr lang="ru-RU" dirty="0" smtClean="0"/>
                        <a:t> с кармашком на ленте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baseline="0" dirty="0" smtClean="0"/>
                        <a:t>Карточки для команд на всей дистанции соревнования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Декорации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8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Кол-во (шт.)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Пресс-</a:t>
                      </a:r>
                      <a:r>
                        <a:rPr lang="ru-RU" dirty="0" err="1" smtClean="0"/>
                        <a:t>волл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Гелиевые фонтаны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Текстиль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8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Кол-во (шт.)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Футболка для волонтёра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Футболка для участника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Рюкзак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7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3020"/>
            <a:ext cx="1265881" cy="58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6" y="260648"/>
            <a:ext cx="1648186" cy="34490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0"/>
            <a:ext cx="0" cy="824641"/>
          </a:xfrm>
          <a:prstGeom prst="line">
            <a:avLst/>
          </a:prstGeom>
          <a:ln w="25400">
            <a:solidFill>
              <a:srgbClr val="0066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86"/>
            <a:ext cx="432048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АНОНСИРУЮЩАЯ КОМПАНИЯ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102629"/>
            <a:ext cx="2632075" cy="1966331"/>
          </a:xfrm>
          <a:prstGeom prst="rect">
            <a:avLst/>
          </a:prstGeom>
          <a:noFill/>
          <a:ln w="9525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910" y="3511489"/>
            <a:ext cx="439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ru-RU" dirty="0" smtClean="0"/>
              <a:t>Пресс-релиз основного мероприятия проекта, представленный на областном новостном сайте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5" y="1102629"/>
            <a:ext cx="3744416" cy="2232248"/>
          </a:xfrm>
          <a:prstGeom prst="rect">
            <a:avLst/>
          </a:prstGeom>
          <a:noFill/>
          <a:ln w="9525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r="55638" b="46562"/>
          <a:stretch/>
        </p:blipFill>
        <p:spPr bwMode="auto">
          <a:xfrm>
            <a:off x="683568" y="1102631"/>
            <a:ext cx="3505638" cy="225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14386" r="32892" b="46848"/>
          <a:stretch>
            <a:fillRect/>
          </a:stretch>
        </p:blipFill>
        <p:spPr bwMode="auto">
          <a:xfrm>
            <a:off x="4804300" y="1143310"/>
            <a:ext cx="3711866" cy="22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88025" y="3515279"/>
            <a:ext cx="439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ru-RU" dirty="0" smtClean="0"/>
              <a:t>Пресс-релиз основного мероприятия проекта, представленный на городском новостном сайте «</a:t>
            </a:r>
            <a:r>
              <a:rPr lang="ru-RU" dirty="0" err="1" smtClean="0"/>
              <a:t>Тобольск.Ру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8438" r="12927" b="60262"/>
          <a:stretch>
            <a:fillRect/>
          </a:stretch>
        </p:blipFill>
        <p:spPr bwMode="auto">
          <a:xfrm>
            <a:off x="1754809" y="4678022"/>
            <a:ext cx="5625503" cy="131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4809" y="6097045"/>
            <a:ext cx="562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ru-RU" dirty="0" smtClean="0"/>
              <a:t>Анонс основного мероприятия проекта в специально созданной группе социальной сети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636</Words>
  <Application>Microsoft Office PowerPoint</Application>
  <PresentationFormat>Экран (4:3)</PresentationFormat>
  <Paragraphs>143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Tahoma</vt:lpstr>
      <vt:lpstr>Тема Office</vt:lpstr>
      <vt:lpstr> ЭКОЛОГИЧЕСКИЙ ГЕОКЕШИНГ</vt:lpstr>
      <vt:lpstr>Слайд с афишей проекта</vt:lpstr>
      <vt:lpstr>Экологический геокешинг</vt:lpstr>
      <vt:lpstr>ОБЩИЕ ДАННЫЕ</vt:lpstr>
      <vt:lpstr>TIMELINE ПРОЕКТА</vt:lpstr>
      <vt:lpstr>ГОСТИ ПРОЕКТА </vt:lpstr>
      <vt:lpstr>ПРОЧИЙ ПЕРСОНАЛ</vt:lpstr>
      <vt:lpstr>POS-МАТЕРИАЛЫ</vt:lpstr>
      <vt:lpstr>АНОНСИРУЮЩАЯ КОМПАНИЯ</vt:lpstr>
      <vt:lpstr>РЕАЛИЗАЦИЯ ПРОЕКТА</vt:lpstr>
      <vt:lpstr>УЧАСТНИКИ</vt:lpstr>
      <vt:lpstr>ПОСТ- АНОНСИРУЮЩАЯ КАМПАНИЯ</vt:lpstr>
      <vt:lpstr>ПОСТ- АНОНСИРУЮЩАЯ КОМПАНИЯ</vt:lpstr>
      <vt:lpstr>ЭФФЕКТИВНОСТЬ.ОТЗЫВЫ</vt:lpstr>
      <vt:lpstr>НАУЧНЫЙ АСПЕКТ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проекта</dc:title>
  <dc:creator>Бельская Елена Владимировна</dc:creator>
  <cp:lastModifiedBy>Елена Васильевна</cp:lastModifiedBy>
  <cp:revision>37</cp:revision>
  <dcterms:created xsi:type="dcterms:W3CDTF">2016-10-27T17:26:53Z</dcterms:created>
  <dcterms:modified xsi:type="dcterms:W3CDTF">2016-11-28T04:11:06Z</dcterms:modified>
</cp:coreProperties>
</file>