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71" r:id="rId7"/>
    <p:sldId id="268" r:id="rId8"/>
    <p:sldId id="269" r:id="rId9"/>
    <p:sldId id="270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B383A-C28E-73C0-B4DF-D412A868F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9E8E7E-ECB6-DBAD-A320-53D2AEF01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ED144-7A5D-EBB4-DA31-C26C9050E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607-49EB-4829-AFA1-81D43FBE28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D87173-49DB-E067-5F9E-5652CDE2A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DE0AFA-94DD-44F5-B52C-4C44E9B6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0326-30E2-42BD-B584-5E9BA09B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3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7235B-0FB4-2283-4531-DC557E86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C20500-108C-53F9-BC74-78143CF11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77B4BB-FC09-2F87-21A2-0534601C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607-49EB-4829-AFA1-81D43FBE28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1D8919-6D8B-B555-A175-FF1BD7D9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C3667F-DF3A-BD89-70DC-58B98D0B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0326-30E2-42BD-B584-5E9BA09B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42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1CE413-51AF-C03F-AFD6-03C6D825A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19D022-AA82-190C-F730-A898E1D14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EB2E7-92D7-5938-932E-EDD363744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607-49EB-4829-AFA1-81D43FBE28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BA2D-BB11-57CE-9432-AADC6697C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40F18-CC2C-4973-939B-507C0066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0326-30E2-42BD-B584-5E9BA09B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8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92E6E-088D-DDA6-6866-67DE505D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08B041-287E-2525-FAD4-FDFB0EF13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C3B265-BBC9-C016-0CD7-429770E9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607-49EB-4829-AFA1-81D43FBE28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D1A6A8-FF1E-9451-4543-A92E9250F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E038A-EE9E-A1C4-DF86-35AFE0D7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0326-30E2-42BD-B584-5E9BA09B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7EE28-B6D4-927D-8A8A-F41C09D6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1D807F-7CB7-E428-BC5E-56F42DC13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F0FD0-777F-AD47-C3AF-2ACBEEA4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607-49EB-4829-AFA1-81D43FBE28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273635-9CFE-D91B-7B1C-F0ABC698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BDDAFE-D842-D981-D0B0-0282B2A5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0326-30E2-42BD-B584-5E9BA09B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25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4B8CF-A776-B41F-7022-17266C39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0A20C9-9869-5A02-6DCC-63E6319BC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1FCBD9-E6CE-D5D9-283D-C1E29C43C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3BC92C-3C05-CB46-DE5B-B011E623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607-49EB-4829-AFA1-81D43FBE28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71BEA4-B272-768B-CE7A-5343EC44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2D70FC-5490-E765-4930-D35A6F06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0326-30E2-42BD-B584-5E9BA09B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8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705AA-C78D-B3C8-2054-06CF488B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AF1C58-AD8A-50C1-09BB-25A646591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327658-D7BD-EB70-9EB0-6DBEA266D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5FC03C-04E8-93CA-3C75-1DCC9A3A4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78447B-ABC5-0F21-ECA8-54F2FF3A7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DEB2B49-AB9B-D14B-00A2-9582CC17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607-49EB-4829-AFA1-81D43FBE28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99F379-1A1D-1A9D-9DBA-D8098DBA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28922B-E9B3-CC33-B665-2DD6429E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0326-30E2-42BD-B584-5E9BA09B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8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5CFC8-182B-9E7D-A421-3ECF7627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CB635E-1A52-E422-ACC5-4C4BB63EA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607-49EB-4829-AFA1-81D43FBE28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141330-6676-C18E-B8A9-7D0CFC9F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14716-8CD4-D60C-DFE6-878D0E6C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0326-30E2-42BD-B584-5E9BA09B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7638D5-5CF6-2AAA-BC84-BE1BBC58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607-49EB-4829-AFA1-81D43FBE28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B86F812-3C25-35C4-5745-02BF1FFB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F80195-333F-EDBE-2EA3-59229AC0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0326-30E2-42BD-B584-5E9BA09B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5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D0A1E-8F17-49EE-C4B5-F3C01B79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0C1429-FFC8-2DB6-26CB-959AD922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AE7A3A-B71E-5B7B-74A0-E0F84F7F2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8CD714-6810-80A2-AC09-8F8A952E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607-49EB-4829-AFA1-81D43FBE28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47BD2A-C2F7-44AA-48BB-0BF43999C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3432DF-3BDC-591F-C4F6-03B9AA7E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0326-30E2-42BD-B584-5E9BA09B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9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EA79E-7782-772B-1A16-A9637FB1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97C850-5206-AA53-2719-9DD593EE7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1B99AF-7652-4C0E-1030-99EB6E4EE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D66B9F-FE23-4FCF-D216-E38E4A8D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7607-49EB-4829-AFA1-81D43FBE28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48E82A-1DC3-44A2-20E1-75D0955F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FD7FF8-9AE3-BCE2-4C66-EA61887E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0326-30E2-42BD-B584-5E9BA09B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9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09223-061E-BB84-AE7D-B3752CEA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3FDA45-0C2F-8B11-A835-7AFA360F1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9EBB03-78A9-99DD-EB13-7764CC611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67607-49EB-4829-AFA1-81D43FBE28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6F527C-5B46-4662-799B-A8EAF842B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1D78DA-156D-6CB0-2043-1BBD99E62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70326-30E2-42BD-B584-5E9BA09B7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3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3FF679-B3F0-2EA7-7B26-24DE2AFB43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5" t="12623" r="6475" b="12623"/>
          <a:stretch>
            <a:fillRect/>
          </a:stretch>
        </p:blipFill>
        <p:spPr>
          <a:xfrm>
            <a:off x="789479" y="865681"/>
            <a:ext cx="10613041" cy="5126637"/>
          </a:xfrm>
          <a:custGeom>
            <a:avLst/>
            <a:gdLst>
              <a:gd name="connsiteX0" fmla="*/ 0 w 10613041"/>
              <a:gd name="connsiteY0" fmla="*/ 2773182 h 5126637"/>
              <a:gd name="connsiteX1" fmla="*/ 2998033 w 10613041"/>
              <a:gd name="connsiteY1" fmla="*/ 2773182 h 5126637"/>
              <a:gd name="connsiteX2" fmla="*/ 1499016 w 10613041"/>
              <a:gd name="connsiteY2" fmla="*/ 5126637 h 5126637"/>
              <a:gd name="connsiteX3" fmla="*/ 3807504 w 10613041"/>
              <a:gd name="connsiteY3" fmla="*/ 2773181 h 5126637"/>
              <a:gd name="connsiteX4" fmla="*/ 6805537 w 10613041"/>
              <a:gd name="connsiteY4" fmla="*/ 2773181 h 5126637"/>
              <a:gd name="connsiteX5" fmla="*/ 5306520 w 10613041"/>
              <a:gd name="connsiteY5" fmla="*/ 5126636 h 5126637"/>
              <a:gd name="connsiteX6" fmla="*/ 3402769 w 10613041"/>
              <a:gd name="connsiteY6" fmla="*/ 2773181 h 5126637"/>
              <a:gd name="connsiteX7" fmla="*/ 4901785 w 10613041"/>
              <a:gd name="connsiteY7" fmla="*/ 5126636 h 5126637"/>
              <a:gd name="connsiteX8" fmla="*/ 1903751 w 10613041"/>
              <a:gd name="connsiteY8" fmla="*/ 5126636 h 5126637"/>
              <a:gd name="connsiteX9" fmla="*/ 9114025 w 10613041"/>
              <a:gd name="connsiteY9" fmla="*/ 0 h 5126637"/>
              <a:gd name="connsiteX10" fmla="*/ 10613041 w 10613041"/>
              <a:gd name="connsiteY10" fmla="*/ 2353455 h 5126637"/>
              <a:gd name="connsiteX11" fmla="*/ 7615008 w 10613041"/>
              <a:gd name="connsiteY11" fmla="*/ 2353455 h 5126637"/>
              <a:gd name="connsiteX12" fmla="*/ 5711255 w 10613041"/>
              <a:gd name="connsiteY12" fmla="*/ 0 h 5126637"/>
              <a:gd name="connsiteX13" fmla="*/ 8709288 w 10613041"/>
              <a:gd name="connsiteY13" fmla="*/ 0 h 5126637"/>
              <a:gd name="connsiteX14" fmla="*/ 7210271 w 10613041"/>
              <a:gd name="connsiteY14" fmla="*/ 2353455 h 5126637"/>
              <a:gd name="connsiteX15" fmla="*/ 5306520 w 10613041"/>
              <a:gd name="connsiteY15" fmla="*/ 0 h 5126637"/>
              <a:gd name="connsiteX16" fmla="*/ 6805536 w 10613041"/>
              <a:gd name="connsiteY16" fmla="*/ 2353455 h 5126637"/>
              <a:gd name="connsiteX17" fmla="*/ 3807503 w 10613041"/>
              <a:gd name="connsiteY17" fmla="*/ 2353455 h 512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13041" h="5126637">
                <a:moveTo>
                  <a:pt x="0" y="2773182"/>
                </a:moveTo>
                <a:lnTo>
                  <a:pt x="2998033" y="2773182"/>
                </a:lnTo>
                <a:lnTo>
                  <a:pt x="1499016" y="5126637"/>
                </a:lnTo>
                <a:close/>
                <a:moveTo>
                  <a:pt x="3807504" y="2773181"/>
                </a:moveTo>
                <a:lnTo>
                  <a:pt x="6805537" y="2773181"/>
                </a:lnTo>
                <a:lnTo>
                  <a:pt x="5306520" y="5126636"/>
                </a:lnTo>
                <a:close/>
                <a:moveTo>
                  <a:pt x="3402769" y="2773181"/>
                </a:moveTo>
                <a:lnTo>
                  <a:pt x="4901785" y="5126636"/>
                </a:lnTo>
                <a:lnTo>
                  <a:pt x="1903751" y="5126636"/>
                </a:lnTo>
                <a:close/>
                <a:moveTo>
                  <a:pt x="9114025" y="0"/>
                </a:moveTo>
                <a:lnTo>
                  <a:pt x="10613041" y="2353455"/>
                </a:lnTo>
                <a:lnTo>
                  <a:pt x="7615008" y="2353455"/>
                </a:lnTo>
                <a:close/>
                <a:moveTo>
                  <a:pt x="5711255" y="0"/>
                </a:moveTo>
                <a:lnTo>
                  <a:pt x="8709288" y="0"/>
                </a:lnTo>
                <a:lnTo>
                  <a:pt x="7210271" y="2353455"/>
                </a:lnTo>
                <a:close/>
                <a:moveTo>
                  <a:pt x="5306520" y="0"/>
                </a:moveTo>
                <a:lnTo>
                  <a:pt x="6805536" y="2353455"/>
                </a:lnTo>
                <a:lnTo>
                  <a:pt x="3807503" y="2353455"/>
                </a:lnTo>
                <a:close/>
              </a:path>
            </a:pathLst>
          </a:cu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E52DD5-99DD-B7E8-CE48-427C1821ED28}"/>
              </a:ext>
            </a:extLst>
          </p:cNvPr>
          <p:cNvSpPr txBox="1"/>
          <p:nvPr/>
        </p:nvSpPr>
        <p:spPr>
          <a:xfrm>
            <a:off x="789479" y="1158240"/>
            <a:ext cx="3767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Учитель будущего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F04698E-AE12-7FC2-95F3-E336C1CC5566}"/>
              </a:ext>
            </a:extLst>
          </p:cNvPr>
          <p:cNvSpPr/>
          <p:nvPr/>
        </p:nvSpPr>
        <p:spPr>
          <a:xfrm>
            <a:off x="789479" y="865681"/>
            <a:ext cx="3005281" cy="1706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F75F19-3BD0-8F82-51F9-AD40CF72E7D6}"/>
              </a:ext>
            </a:extLst>
          </p:cNvPr>
          <p:cNvSpPr/>
          <p:nvPr/>
        </p:nvSpPr>
        <p:spPr>
          <a:xfrm>
            <a:off x="-46013" y="15240"/>
            <a:ext cx="5852160" cy="6294120"/>
          </a:xfrm>
          <a:custGeom>
            <a:avLst/>
            <a:gdLst>
              <a:gd name="connsiteX0" fmla="*/ 0 w 5836920"/>
              <a:gd name="connsiteY0" fmla="*/ 0 h 6858000"/>
              <a:gd name="connsiteX1" fmla="*/ 5836920 w 5836920"/>
              <a:gd name="connsiteY1" fmla="*/ 0 h 6858000"/>
              <a:gd name="connsiteX2" fmla="*/ 5836920 w 5836920"/>
              <a:gd name="connsiteY2" fmla="*/ 6858000 h 6858000"/>
              <a:gd name="connsiteX3" fmla="*/ 0 w 5836920"/>
              <a:gd name="connsiteY3" fmla="*/ 6858000 h 6858000"/>
              <a:gd name="connsiteX4" fmla="*/ 0 w 5836920"/>
              <a:gd name="connsiteY4" fmla="*/ 0 h 6858000"/>
              <a:gd name="connsiteX0" fmla="*/ 0 w 5836920"/>
              <a:gd name="connsiteY0" fmla="*/ 0 h 6858000"/>
              <a:gd name="connsiteX1" fmla="*/ 5836920 w 5836920"/>
              <a:gd name="connsiteY1" fmla="*/ 0 h 6858000"/>
              <a:gd name="connsiteX2" fmla="*/ 5836920 w 5836920"/>
              <a:gd name="connsiteY2" fmla="*/ 3230880 h 6858000"/>
              <a:gd name="connsiteX3" fmla="*/ 0 w 5836920"/>
              <a:gd name="connsiteY3" fmla="*/ 6858000 h 6858000"/>
              <a:gd name="connsiteX4" fmla="*/ 0 w 5836920"/>
              <a:gd name="connsiteY4" fmla="*/ 0 h 6858000"/>
              <a:gd name="connsiteX0" fmla="*/ 15240 w 5852160"/>
              <a:gd name="connsiteY0" fmla="*/ 0 h 6294120"/>
              <a:gd name="connsiteX1" fmla="*/ 5852160 w 5852160"/>
              <a:gd name="connsiteY1" fmla="*/ 0 h 6294120"/>
              <a:gd name="connsiteX2" fmla="*/ 5852160 w 5852160"/>
              <a:gd name="connsiteY2" fmla="*/ 3230880 h 6294120"/>
              <a:gd name="connsiteX3" fmla="*/ 0 w 5852160"/>
              <a:gd name="connsiteY3" fmla="*/ 6294120 h 6294120"/>
              <a:gd name="connsiteX4" fmla="*/ 15240 w 5852160"/>
              <a:gd name="connsiteY4" fmla="*/ 0 h 6294120"/>
              <a:gd name="connsiteX0" fmla="*/ 15240 w 5852160"/>
              <a:gd name="connsiteY0" fmla="*/ 0 h 6294120"/>
              <a:gd name="connsiteX1" fmla="*/ 5852160 w 5852160"/>
              <a:gd name="connsiteY1" fmla="*/ 0 h 6294120"/>
              <a:gd name="connsiteX2" fmla="*/ 5836920 w 5852160"/>
              <a:gd name="connsiteY2" fmla="*/ 3230880 h 6294120"/>
              <a:gd name="connsiteX3" fmla="*/ 0 w 5852160"/>
              <a:gd name="connsiteY3" fmla="*/ 6294120 h 6294120"/>
              <a:gd name="connsiteX4" fmla="*/ 15240 w 5852160"/>
              <a:gd name="connsiteY4" fmla="*/ 0 h 6294120"/>
              <a:gd name="connsiteX0" fmla="*/ 15240 w 5852160"/>
              <a:gd name="connsiteY0" fmla="*/ 0 h 6294120"/>
              <a:gd name="connsiteX1" fmla="*/ 5852160 w 5852160"/>
              <a:gd name="connsiteY1" fmla="*/ 0 h 6294120"/>
              <a:gd name="connsiteX2" fmla="*/ 5836920 w 5852160"/>
              <a:gd name="connsiteY2" fmla="*/ 3230880 h 6294120"/>
              <a:gd name="connsiteX3" fmla="*/ 0 w 5852160"/>
              <a:gd name="connsiteY3" fmla="*/ 6294120 h 6294120"/>
              <a:gd name="connsiteX4" fmla="*/ 15240 w 5852160"/>
              <a:gd name="connsiteY4" fmla="*/ 0 h 6294120"/>
              <a:gd name="connsiteX0" fmla="*/ 15240 w 5852160"/>
              <a:gd name="connsiteY0" fmla="*/ 0 h 6294120"/>
              <a:gd name="connsiteX1" fmla="*/ 5852160 w 5852160"/>
              <a:gd name="connsiteY1" fmla="*/ 0 h 6294120"/>
              <a:gd name="connsiteX2" fmla="*/ 5836920 w 5852160"/>
              <a:gd name="connsiteY2" fmla="*/ 3230880 h 6294120"/>
              <a:gd name="connsiteX3" fmla="*/ 0 w 5852160"/>
              <a:gd name="connsiteY3" fmla="*/ 6294120 h 6294120"/>
              <a:gd name="connsiteX4" fmla="*/ 15240 w 5852160"/>
              <a:gd name="connsiteY4" fmla="*/ 0 h 629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2160" h="6294120">
                <a:moveTo>
                  <a:pt x="15240" y="0"/>
                </a:moveTo>
                <a:lnTo>
                  <a:pt x="5852160" y="0"/>
                </a:lnTo>
                <a:cubicBezTo>
                  <a:pt x="5847080" y="1076960"/>
                  <a:pt x="5842000" y="2138680"/>
                  <a:pt x="5836920" y="3230880"/>
                </a:cubicBezTo>
                <a:lnTo>
                  <a:pt x="0" y="629412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7DD840E6-4410-3869-CEE1-B97210E2813F}"/>
              </a:ext>
            </a:extLst>
          </p:cNvPr>
          <p:cNvSpPr/>
          <p:nvPr/>
        </p:nvSpPr>
        <p:spPr>
          <a:xfrm>
            <a:off x="4526280" y="2240280"/>
            <a:ext cx="2804160" cy="28498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337827-004F-664D-33C4-5391251A41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4922" y="2590800"/>
            <a:ext cx="2148840" cy="214884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4A901A27-A3B0-16D4-41CA-056713F1C843}"/>
              </a:ext>
            </a:extLst>
          </p:cNvPr>
          <p:cNvSpPr/>
          <p:nvPr/>
        </p:nvSpPr>
        <p:spPr>
          <a:xfrm>
            <a:off x="3726180" y="1386840"/>
            <a:ext cx="4739640" cy="4404360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F0A230C-18B7-EA37-4E8A-94E8E6D74B68}"/>
              </a:ext>
            </a:extLst>
          </p:cNvPr>
          <p:cNvSpPr/>
          <p:nvPr/>
        </p:nvSpPr>
        <p:spPr>
          <a:xfrm>
            <a:off x="6004560" y="1165860"/>
            <a:ext cx="12192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3692C4D-F6D3-F774-E927-740B362A3DD9}"/>
              </a:ext>
            </a:extLst>
          </p:cNvPr>
          <p:cNvSpPr/>
          <p:nvPr/>
        </p:nvSpPr>
        <p:spPr>
          <a:xfrm>
            <a:off x="6370322" y="1242060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449D5EC-76A4-6A6E-B2EF-D5318AEB74CA}"/>
              </a:ext>
            </a:extLst>
          </p:cNvPr>
          <p:cNvSpPr/>
          <p:nvPr/>
        </p:nvSpPr>
        <p:spPr>
          <a:xfrm rot="839294">
            <a:off x="6697980" y="1322070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D08B473-FF05-018C-0893-C1EB44DDEC8A}"/>
              </a:ext>
            </a:extLst>
          </p:cNvPr>
          <p:cNvSpPr/>
          <p:nvPr/>
        </p:nvSpPr>
        <p:spPr>
          <a:xfrm rot="1563036">
            <a:off x="6999759" y="1406151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D71EC0F-A335-FD5B-0EA5-AA9852EB470B}"/>
              </a:ext>
            </a:extLst>
          </p:cNvPr>
          <p:cNvSpPr/>
          <p:nvPr/>
        </p:nvSpPr>
        <p:spPr>
          <a:xfrm rot="2103079">
            <a:off x="7265670" y="1523625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11C0995-CD5F-BE1E-99F8-7C71B7EBEF6C}"/>
              </a:ext>
            </a:extLst>
          </p:cNvPr>
          <p:cNvSpPr/>
          <p:nvPr/>
        </p:nvSpPr>
        <p:spPr>
          <a:xfrm rot="2361006">
            <a:off x="7536181" y="1680729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E3CFB5F-70A2-32D3-C1BF-44737AC85841}"/>
              </a:ext>
            </a:extLst>
          </p:cNvPr>
          <p:cNvSpPr/>
          <p:nvPr/>
        </p:nvSpPr>
        <p:spPr>
          <a:xfrm rot="2695699">
            <a:off x="7759064" y="1861997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AF02A47-AC03-2FF4-50D7-290FB3189E56}"/>
              </a:ext>
            </a:extLst>
          </p:cNvPr>
          <p:cNvSpPr/>
          <p:nvPr/>
        </p:nvSpPr>
        <p:spPr>
          <a:xfrm rot="1667006">
            <a:off x="4888119" y="5301526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7D25043-0C00-281E-40EF-96A46194BCFF}"/>
              </a:ext>
            </a:extLst>
          </p:cNvPr>
          <p:cNvSpPr/>
          <p:nvPr/>
        </p:nvSpPr>
        <p:spPr>
          <a:xfrm rot="2596132">
            <a:off x="4409223" y="5040095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2AC0DA-C4FC-B77E-3505-4DA90F1D8227}"/>
              </a:ext>
            </a:extLst>
          </p:cNvPr>
          <p:cNvSpPr/>
          <p:nvPr/>
        </p:nvSpPr>
        <p:spPr>
          <a:xfrm rot="2189944">
            <a:off x="4635825" y="5196391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8B3413A-26A3-9DCF-E908-5DCF43F4533E}"/>
              </a:ext>
            </a:extLst>
          </p:cNvPr>
          <p:cNvSpPr/>
          <p:nvPr/>
        </p:nvSpPr>
        <p:spPr>
          <a:xfrm rot="1684359">
            <a:off x="5158294" y="5346550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8FEC33-8244-F978-6D60-39A5F92869EF}"/>
              </a:ext>
            </a:extLst>
          </p:cNvPr>
          <p:cNvSpPr/>
          <p:nvPr/>
        </p:nvSpPr>
        <p:spPr>
          <a:xfrm>
            <a:off x="5405484" y="5539740"/>
            <a:ext cx="14433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FF52C01-B180-4E80-0FE5-18E332D23F17}"/>
              </a:ext>
            </a:extLst>
          </p:cNvPr>
          <p:cNvSpPr/>
          <p:nvPr/>
        </p:nvSpPr>
        <p:spPr>
          <a:xfrm>
            <a:off x="5824856" y="5585460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759295D-BC37-264D-707E-129C92311926}"/>
              </a:ext>
            </a:extLst>
          </p:cNvPr>
          <p:cNvSpPr/>
          <p:nvPr/>
        </p:nvSpPr>
        <p:spPr>
          <a:xfrm rot="2910120">
            <a:off x="7954224" y="2072640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8425324-C800-CBA5-C664-13CF581B32D4}"/>
              </a:ext>
            </a:extLst>
          </p:cNvPr>
          <p:cNvSpPr/>
          <p:nvPr/>
        </p:nvSpPr>
        <p:spPr>
          <a:xfrm rot="3533506">
            <a:off x="8128636" y="2310830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2BB110D-5705-2E09-C822-93E61AC250DE}"/>
              </a:ext>
            </a:extLst>
          </p:cNvPr>
          <p:cNvSpPr/>
          <p:nvPr/>
        </p:nvSpPr>
        <p:spPr>
          <a:xfrm rot="3889579">
            <a:off x="8279916" y="2599469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7F43EBF-6E5A-5FB0-FD99-A7CB6F427241}"/>
              </a:ext>
            </a:extLst>
          </p:cNvPr>
          <p:cNvSpPr/>
          <p:nvPr/>
        </p:nvSpPr>
        <p:spPr>
          <a:xfrm rot="5400000">
            <a:off x="8361916" y="2918460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69E1ED8-D789-BDF6-9ED1-2D9F8FF6ADC2}"/>
              </a:ext>
            </a:extLst>
          </p:cNvPr>
          <p:cNvSpPr/>
          <p:nvPr/>
        </p:nvSpPr>
        <p:spPr>
          <a:xfrm rot="5400000">
            <a:off x="8443746" y="3264017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8A39AD2-3DF7-A3E4-6D14-9031A1C28D50}"/>
              </a:ext>
            </a:extLst>
          </p:cNvPr>
          <p:cNvSpPr/>
          <p:nvPr/>
        </p:nvSpPr>
        <p:spPr>
          <a:xfrm rot="5207550">
            <a:off x="8443747" y="3574130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A291CA9-84A9-51B8-FA07-1FC0D84F5323}"/>
              </a:ext>
            </a:extLst>
          </p:cNvPr>
          <p:cNvSpPr/>
          <p:nvPr/>
        </p:nvSpPr>
        <p:spPr>
          <a:xfrm rot="6287276">
            <a:off x="8411205" y="3889506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B9A6353-68F2-387B-11BD-B010F589E20D}"/>
              </a:ext>
            </a:extLst>
          </p:cNvPr>
          <p:cNvSpPr/>
          <p:nvPr/>
        </p:nvSpPr>
        <p:spPr>
          <a:xfrm rot="7209601">
            <a:off x="8311567" y="4176460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D767145-123B-7B61-19FF-A632B863A7AE}"/>
              </a:ext>
            </a:extLst>
          </p:cNvPr>
          <p:cNvSpPr/>
          <p:nvPr/>
        </p:nvSpPr>
        <p:spPr>
          <a:xfrm rot="7441158">
            <a:off x="8183972" y="4432072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795A188-9231-2800-54B0-574922450B0F}"/>
              </a:ext>
            </a:extLst>
          </p:cNvPr>
          <p:cNvSpPr/>
          <p:nvPr/>
        </p:nvSpPr>
        <p:spPr>
          <a:xfrm rot="7400058">
            <a:off x="7995501" y="4680265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F900A48-26D5-4184-D93E-E3E97A4340B7}"/>
              </a:ext>
            </a:extLst>
          </p:cNvPr>
          <p:cNvSpPr/>
          <p:nvPr/>
        </p:nvSpPr>
        <p:spPr>
          <a:xfrm rot="8091576">
            <a:off x="7807030" y="4919307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880388F-2569-050F-7CFB-CA8CD23503AF}"/>
              </a:ext>
            </a:extLst>
          </p:cNvPr>
          <p:cNvSpPr/>
          <p:nvPr/>
        </p:nvSpPr>
        <p:spPr>
          <a:xfrm rot="8445461">
            <a:off x="7571839" y="5099379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D9535B8-043A-079F-3684-D8C45CDF5EBE}"/>
              </a:ext>
            </a:extLst>
          </p:cNvPr>
          <p:cNvSpPr/>
          <p:nvPr/>
        </p:nvSpPr>
        <p:spPr>
          <a:xfrm rot="8403620">
            <a:off x="7310121" y="5271793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A09F960-16E6-5EAE-B1D8-3D888933ED37}"/>
              </a:ext>
            </a:extLst>
          </p:cNvPr>
          <p:cNvSpPr/>
          <p:nvPr/>
        </p:nvSpPr>
        <p:spPr>
          <a:xfrm rot="8705244">
            <a:off x="7067087" y="5458536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F8BC4DDC-CACD-758B-71D5-780AC2175EE3}"/>
              </a:ext>
            </a:extLst>
          </p:cNvPr>
          <p:cNvSpPr/>
          <p:nvPr/>
        </p:nvSpPr>
        <p:spPr>
          <a:xfrm>
            <a:off x="6742447" y="5516880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8E9F8F65-8957-94B2-8DD0-91B0AAFFB34D}"/>
              </a:ext>
            </a:extLst>
          </p:cNvPr>
          <p:cNvSpPr/>
          <p:nvPr/>
        </p:nvSpPr>
        <p:spPr>
          <a:xfrm>
            <a:off x="6448088" y="5585460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A99A34C-6860-1054-AE0E-BE1C60C46E8E}"/>
              </a:ext>
            </a:extLst>
          </p:cNvPr>
          <p:cNvSpPr/>
          <p:nvPr/>
        </p:nvSpPr>
        <p:spPr>
          <a:xfrm>
            <a:off x="6145089" y="5600700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5DED295-FAD1-EF01-A977-228A35F67936}"/>
              </a:ext>
            </a:extLst>
          </p:cNvPr>
          <p:cNvSpPr/>
          <p:nvPr/>
        </p:nvSpPr>
        <p:spPr>
          <a:xfrm rot="2761696">
            <a:off x="4210885" y="4836515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8251C36-3A2F-0252-3BCF-D712958B4455}"/>
              </a:ext>
            </a:extLst>
          </p:cNvPr>
          <p:cNvSpPr/>
          <p:nvPr/>
        </p:nvSpPr>
        <p:spPr>
          <a:xfrm rot="3106250">
            <a:off x="4072890" y="4605558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506C3F4-CFA8-51D7-67D5-E2F507F9ED09}"/>
              </a:ext>
            </a:extLst>
          </p:cNvPr>
          <p:cNvSpPr/>
          <p:nvPr/>
        </p:nvSpPr>
        <p:spPr>
          <a:xfrm rot="3516015">
            <a:off x="3922369" y="4404360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FFBF310-9CCA-5813-6C31-3F06D0426620}"/>
              </a:ext>
            </a:extLst>
          </p:cNvPr>
          <p:cNvSpPr/>
          <p:nvPr/>
        </p:nvSpPr>
        <p:spPr>
          <a:xfrm rot="3714232">
            <a:off x="3829595" y="4142857"/>
            <a:ext cx="1066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B256E8D-149C-882E-8FEE-23F782F545FC}"/>
              </a:ext>
            </a:extLst>
          </p:cNvPr>
          <p:cNvSpPr/>
          <p:nvPr/>
        </p:nvSpPr>
        <p:spPr>
          <a:xfrm rot="3900243">
            <a:off x="3723257" y="3874494"/>
            <a:ext cx="10668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EC6E488-F697-775A-F5C7-9C446DD93D6D}"/>
              </a:ext>
            </a:extLst>
          </p:cNvPr>
          <p:cNvSpPr/>
          <p:nvPr/>
        </p:nvSpPr>
        <p:spPr>
          <a:xfrm rot="4270193">
            <a:off x="3677850" y="3569204"/>
            <a:ext cx="10668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450A790-0505-8965-22C3-41A0334798EC}"/>
              </a:ext>
            </a:extLst>
          </p:cNvPr>
          <p:cNvSpPr/>
          <p:nvPr/>
        </p:nvSpPr>
        <p:spPr>
          <a:xfrm rot="5400000">
            <a:off x="3723139" y="3261360"/>
            <a:ext cx="10668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E68E40E-922A-03D7-9460-BA77367D84E1}"/>
              </a:ext>
            </a:extLst>
          </p:cNvPr>
          <p:cNvSpPr/>
          <p:nvPr/>
        </p:nvSpPr>
        <p:spPr>
          <a:xfrm rot="5400000">
            <a:off x="3769124" y="2971800"/>
            <a:ext cx="10668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C61C2DC-56D8-4A7A-DB3F-FA11B2308A18}"/>
              </a:ext>
            </a:extLst>
          </p:cNvPr>
          <p:cNvSpPr/>
          <p:nvPr/>
        </p:nvSpPr>
        <p:spPr>
          <a:xfrm rot="5400000">
            <a:off x="3846251" y="2698974"/>
            <a:ext cx="10668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8A43B436-FBE6-B30A-F454-8E9E4A7E29F6}"/>
              </a:ext>
            </a:extLst>
          </p:cNvPr>
          <p:cNvSpPr/>
          <p:nvPr/>
        </p:nvSpPr>
        <p:spPr>
          <a:xfrm rot="6671092">
            <a:off x="3902401" y="2381376"/>
            <a:ext cx="10668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F3991A3E-3D50-A6A6-681C-7DAF00FB749A}"/>
              </a:ext>
            </a:extLst>
          </p:cNvPr>
          <p:cNvSpPr/>
          <p:nvPr/>
        </p:nvSpPr>
        <p:spPr>
          <a:xfrm rot="7514888">
            <a:off x="4088759" y="2225447"/>
            <a:ext cx="10668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7C48A577-A630-619F-1AB1-AE882364AC80}"/>
              </a:ext>
            </a:extLst>
          </p:cNvPr>
          <p:cNvSpPr/>
          <p:nvPr/>
        </p:nvSpPr>
        <p:spPr>
          <a:xfrm rot="8145726">
            <a:off x="4290017" y="2035938"/>
            <a:ext cx="10668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B8427379-E95A-1D93-8F26-28432F2BD3F4}"/>
              </a:ext>
            </a:extLst>
          </p:cNvPr>
          <p:cNvSpPr/>
          <p:nvPr/>
        </p:nvSpPr>
        <p:spPr>
          <a:xfrm rot="8525898">
            <a:off x="4471488" y="1813446"/>
            <a:ext cx="10668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45C951C-3550-672A-58B2-4A9B182E2746}"/>
              </a:ext>
            </a:extLst>
          </p:cNvPr>
          <p:cNvSpPr/>
          <p:nvPr/>
        </p:nvSpPr>
        <p:spPr>
          <a:xfrm rot="9071695">
            <a:off x="4684580" y="1608301"/>
            <a:ext cx="10668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47CE6F2F-97C5-C30B-58E8-FF28C7EFF7C6}"/>
              </a:ext>
            </a:extLst>
          </p:cNvPr>
          <p:cNvSpPr/>
          <p:nvPr/>
        </p:nvSpPr>
        <p:spPr>
          <a:xfrm rot="19942897">
            <a:off x="4910080" y="1466777"/>
            <a:ext cx="10668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D87A8449-4BEE-E63F-6B7A-3768B881EBD1}"/>
              </a:ext>
            </a:extLst>
          </p:cNvPr>
          <p:cNvSpPr/>
          <p:nvPr/>
        </p:nvSpPr>
        <p:spPr>
          <a:xfrm rot="20020455">
            <a:off x="5202158" y="1386840"/>
            <a:ext cx="10668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C4AA02F-36C8-3E88-8C8D-59E967A5AC04}"/>
              </a:ext>
            </a:extLst>
          </p:cNvPr>
          <p:cNvSpPr/>
          <p:nvPr/>
        </p:nvSpPr>
        <p:spPr>
          <a:xfrm rot="20405620">
            <a:off x="5460178" y="1310238"/>
            <a:ext cx="10668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341C52F7-F77E-E24E-F1FC-6B0EE77F14CF}"/>
              </a:ext>
            </a:extLst>
          </p:cNvPr>
          <p:cNvSpPr/>
          <p:nvPr/>
        </p:nvSpPr>
        <p:spPr>
          <a:xfrm>
            <a:off x="5686747" y="1257300"/>
            <a:ext cx="10668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07F25B34-91AE-555C-0356-74F6BDDA55A1}"/>
              </a:ext>
            </a:extLst>
          </p:cNvPr>
          <p:cNvSpPr/>
          <p:nvPr/>
        </p:nvSpPr>
        <p:spPr>
          <a:xfrm>
            <a:off x="6639048" y="1382942"/>
            <a:ext cx="210079" cy="17153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EB20B58C-B98A-3B28-EB85-F008AC622C55}"/>
              </a:ext>
            </a:extLst>
          </p:cNvPr>
          <p:cNvSpPr/>
          <p:nvPr/>
        </p:nvSpPr>
        <p:spPr>
          <a:xfrm>
            <a:off x="4841378" y="1577340"/>
            <a:ext cx="210079" cy="17153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B5336B70-F929-4EA4-F13F-BF8B35ABA699}"/>
              </a:ext>
            </a:extLst>
          </p:cNvPr>
          <p:cNvSpPr/>
          <p:nvPr/>
        </p:nvSpPr>
        <p:spPr>
          <a:xfrm>
            <a:off x="3776479" y="2802615"/>
            <a:ext cx="210079" cy="17153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07CBC6E-AF9A-62DB-F9A0-140616DBAB05}"/>
              </a:ext>
            </a:extLst>
          </p:cNvPr>
          <p:cNvSpPr/>
          <p:nvPr/>
        </p:nvSpPr>
        <p:spPr>
          <a:xfrm>
            <a:off x="3881045" y="4477293"/>
            <a:ext cx="210079" cy="17153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DD25D95E-2E49-B801-5BD0-0FE6BE04BE48}"/>
              </a:ext>
            </a:extLst>
          </p:cNvPr>
          <p:cNvSpPr/>
          <p:nvPr/>
        </p:nvSpPr>
        <p:spPr>
          <a:xfrm>
            <a:off x="8056661" y="2417852"/>
            <a:ext cx="210079" cy="17153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4E51AB59-48D2-E5C3-6B73-74E956223CA3}"/>
              </a:ext>
            </a:extLst>
          </p:cNvPr>
          <p:cNvSpPr/>
          <p:nvPr/>
        </p:nvSpPr>
        <p:spPr>
          <a:xfrm>
            <a:off x="8224756" y="4277780"/>
            <a:ext cx="210079" cy="17153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EC9939A9-A12E-8576-5437-96E514FF62E0}"/>
              </a:ext>
            </a:extLst>
          </p:cNvPr>
          <p:cNvSpPr/>
          <p:nvPr/>
        </p:nvSpPr>
        <p:spPr>
          <a:xfrm>
            <a:off x="6974602" y="5451281"/>
            <a:ext cx="210079" cy="17153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9930517F-E4B4-E2DD-02C3-C7E30C6369C8}"/>
              </a:ext>
            </a:extLst>
          </p:cNvPr>
          <p:cNvSpPr/>
          <p:nvPr/>
        </p:nvSpPr>
        <p:spPr>
          <a:xfrm>
            <a:off x="5054726" y="5499691"/>
            <a:ext cx="210079" cy="17153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399DA04-EB45-B718-7633-96D0D5249922}"/>
              </a:ext>
            </a:extLst>
          </p:cNvPr>
          <p:cNvSpPr txBox="1"/>
          <p:nvPr/>
        </p:nvSpPr>
        <p:spPr>
          <a:xfrm>
            <a:off x="684309" y="895499"/>
            <a:ext cx="32139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Bahnschrift SemiLight Condensed" panose="020B0502040204020203" pitchFamily="34" charset="0"/>
              </a:rPr>
              <a:t>Что нужно сделать, чтобы повысить эффективность системы образования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1C1D947-DF80-D12D-9A85-32791A311132}"/>
              </a:ext>
            </a:extLst>
          </p:cNvPr>
          <p:cNvSpPr txBox="1"/>
          <p:nvPr/>
        </p:nvSpPr>
        <p:spPr>
          <a:xfrm>
            <a:off x="7812404" y="771187"/>
            <a:ext cx="4019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Общеобразовательность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C465885-AC20-3503-2292-928A78CE5CB9}"/>
              </a:ext>
            </a:extLst>
          </p:cNvPr>
          <p:cNvSpPr txBox="1"/>
          <p:nvPr/>
        </p:nvSpPr>
        <p:spPr>
          <a:xfrm>
            <a:off x="9025120" y="2253204"/>
            <a:ext cx="20101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Гонка за показателями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3B76FD9-6EC1-A118-58E0-BEBE8DC090AC}"/>
              </a:ext>
            </a:extLst>
          </p:cNvPr>
          <p:cNvSpPr txBox="1"/>
          <p:nvPr/>
        </p:nvSpPr>
        <p:spPr>
          <a:xfrm>
            <a:off x="8706175" y="4367346"/>
            <a:ext cx="22625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Система аттестации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265446F-52EB-110A-8366-5362915DFEAF}"/>
              </a:ext>
            </a:extLst>
          </p:cNvPr>
          <p:cNvSpPr txBox="1"/>
          <p:nvPr/>
        </p:nvSpPr>
        <p:spPr>
          <a:xfrm>
            <a:off x="7260105" y="5897374"/>
            <a:ext cx="1803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Внеурочка</a:t>
            </a:r>
          </a:p>
        </p:txBody>
      </p:sp>
    </p:spTree>
    <p:extLst>
      <p:ext uri="{BB962C8B-B14F-4D97-AF65-F5344CB8AC3E}">
        <p14:creationId xmlns:p14="http://schemas.microsoft.com/office/powerpoint/2010/main" val="342610167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6" grpId="0"/>
      <p:bldP spid="78" grpId="0"/>
      <p:bldP spid="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0AEF1B-B418-44D3-6E94-E15A599D7A8C}"/>
              </a:ext>
            </a:extLst>
          </p:cNvPr>
          <p:cNvSpPr/>
          <p:nvPr/>
        </p:nvSpPr>
        <p:spPr>
          <a:xfrm>
            <a:off x="0" y="0"/>
            <a:ext cx="679704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DE4E9-061E-7F5A-B1D6-549BEBF9F9BA}"/>
              </a:ext>
            </a:extLst>
          </p:cNvPr>
          <p:cNvSpPr txBox="1"/>
          <p:nvPr/>
        </p:nvSpPr>
        <p:spPr>
          <a:xfrm>
            <a:off x="1119352" y="2473610"/>
            <a:ext cx="159231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b="1" dirty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35048-C848-9BB8-15EE-6B85658559C7}"/>
              </a:ext>
            </a:extLst>
          </p:cNvPr>
          <p:cNvSpPr txBox="1"/>
          <p:nvPr/>
        </p:nvSpPr>
        <p:spPr>
          <a:xfrm>
            <a:off x="831273" y="1131754"/>
            <a:ext cx="51044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Осознанно использует технологии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E2EE4-D37D-09B0-9ECD-F647078D3364}"/>
              </a:ext>
            </a:extLst>
          </p:cNvPr>
          <p:cNvSpPr txBox="1"/>
          <p:nvPr/>
        </p:nvSpPr>
        <p:spPr>
          <a:xfrm>
            <a:off x="7662042" y="1308538"/>
            <a:ext cx="424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>
                    <a:lumMod val="50000"/>
                  </a:schemeClr>
                </a:solidFill>
              </a:rPr>
              <a:t>. . . . . . . 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83E2F-072A-EE55-0BE6-B95F665FFC26}"/>
              </a:ext>
            </a:extLst>
          </p:cNvPr>
          <p:cNvSpPr txBox="1"/>
          <p:nvPr/>
        </p:nvSpPr>
        <p:spPr>
          <a:xfrm>
            <a:off x="7662042" y="3736427"/>
            <a:ext cx="424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>
                    <a:lumMod val="50000"/>
                  </a:schemeClr>
                </a:solidFill>
              </a:rPr>
              <a:t>. . . . . . . 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6A52B-72F8-2A27-AFAA-BBEF2B8A30AA}"/>
              </a:ext>
            </a:extLst>
          </p:cNvPr>
          <p:cNvSpPr txBox="1"/>
          <p:nvPr/>
        </p:nvSpPr>
        <p:spPr>
          <a:xfrm>
            <a:off x="7628313" y="3090096"/>
            <a:ext cx="37859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Технологии для него привычны и не вызывают страх</a:t>
            </a:r>
          </a:p>
        </p:txBody>
      </p:sp>
    </p:spTree>
    <p:extLst>
      <p:ext uri="{BB962C8B-B14F-4D97-AF65-F5344CB8AC3E}">
        <p14:creationId xmlns:p14="http://schemas.microsoft.com/office/powerpoint/2010/main" val="34420517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0AEF1B-B418-44D3-6E94-E15A599D7A8C}"/>
              </a:ext>
            </a:extLst>
          </p:cNvPr>
          <p:cNvSpPr/>
          <p:nvPr/>
        </p:nvSpPr>
        <p:spPr>
          <a:xfrm>
            <a:off x="0" y="0"/>
            <a:ext cx="679704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DE4E9-061E-7F5A-B1D6-549BEBF9F9BA}"/>
              </a:ext>
            </a:extLst>
          </p:cNvPr>
          <p:cNvSpPr txBox="1"/>
          <p:nvPr/>
        </p:nvSpPr>
        <p:spPr>
          <a:xfrm>
            <a:off x="1119352" y="2473610"/>
            <a:ext cx="159231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b="1" dirty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35048-C848-9BB8-15EE-6B85658559C7}"/>
              </a:ext>
            </a:extLst>
          </p:cNvPr>
          <p:cNvSpPr txBox="1"/>
          <p:nvPr/>
        </p:nvSpPr>
        <p:spPr>
          <a:xfrm>
            <a:off x="1586538" y="369819"/>
            <a:ext cx="54548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Следит за здоровьем и находит время для отдыха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E2EE4-D37D-09B0-9ECD-F647078D3364}"/>
              </a:ext>
            </a:extLst>
          </p:cNvPr>
          <p:cNvSpPr txBox="1"/>
          <p:nvPr/>
        </p:nvSpPr>
        <p:spPr>
          <a:xfrm>
            <a:off x="7662042" y="1308538"/>
            <a:ext cx="424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>
                    <a:lumMod val="50000"/>
                  </a:schemeClr>
                </a:solidFill>
              </a:rPr>
              <a:t>. . . . . . . 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83E2F-072A-EE55-0BE6-B95F665FFC26}"/>
              </a:ext>
            </a:extLst>
          </p:cNvPr>
          <p:cNvSpPr txBox="1"/>
          <p:nvPr/>
        </p:nvSpPr>
        <p:spPr>
          <a:xfrm>
            <a:off x="7662042" y="3736427"/>
            <a:ext cx="424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>
                    <a:lumMod val="50000"/>
                  </a:schemeClr>
                </a:solidFill>
              </a:rPr>
              <a:t>. . . . . . . 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6A52B-72F8-2A27-AFAA-BBEF2B8A30AA}"/>
              </a:ext>
            </a:extLst>
          </p:cNvPr>
          <p:cNvSpPr txBox="1"/>
          <p:nvPr/>
        </p:nvSpPr>
        <p:spPr>
          <a:xfrm>
            <a:off x="7662042" y="3090096"/>
            <a:ext cx="3752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Учитель будущего умеет отдыхать</a:t>
            </a:r>
          </a:p>
        </p:txBody>
      </p:sp>
    </p:spTree>
    <p:extLst>
      <p:ext uri="{BB962C8B-B14F-4D97-AF65-F5344CB8AC3E}">
        <p14:creationId xmlns:p14="http://schemas.microsoft.com/office/powerpoint/2010/main" val="92738883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0AEF1B-B418-44D3-6E94-E15A599D7A8C}"/>
              </a:ext>
            </a:extLst>
          </p:cNvPr>
          <p:cNvSpPr/>
          <p:nvPr/>
        </p:nvSpPr>
        <p:spPr>
          <a:xfrm>
            <a:off x="0" y="0"/>
            <a:ext cx="679704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DE4E9-061E-7F5A-B1D6-549BEBF9F9BA}"/>
              </a:ext>
            </a:extLst>
          </p:cNvPr>
          <p:cNvSpPr txBox="1"/>
          <p:nvPr/>
        </p:nvSpPr>
        <p:spPr>
          <a:xfrm>
            <a:off x="1119352" y="2473610"/>
            <a:ext cx="159231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b="1" dirty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35048-C848-9BB8-15EE-6B85658559C7}"/>
              </a:ext>
            </a:extLst>
          </p:cNvPr>
          <p:cNvSpPr txBox="1"/>
          <p:nvPr/>
        </p:nvSpPr>
        <p:spPr>
          <a:xfrm>
            <a:off x="1809882" y="981826"/>
            <a:ext cx="49871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Увлекается чем-то, помимо работы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E2EE4-D37D-09B0-9ECD-F647078D3364}"/>
              </a:ext>
            </a:extLst>
          </p:cNvPr>
          <p:cNvSpPr txBox="1"/>
          <p:nvPr/>
        </p:nvSpPr>
        <p:spPr>
          <a:xfrm>
            <a:off x="7662042" y="1308538"/>
            <a:ext cx="424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>
                    <a:lumMod val="50000"/>
                  </a:schemeClr>
                </a:solidFill>
              </a:rPr>
              <a:t>. . . . . . . 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83E2F-072A-EE55-0BE6-B95F665FFC26}"/>
              </a:ext>
            </a:extLst>
          </p:cNvPr>
          <p:cNvSpPr txBox="1"/>
          <p:nvPr/>
        </p:nvSpPr>
        <p:spPr>
          <a:xfrm>
            <a:off x="7662042" y="3736427"/>
            <a:ext cx="424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>
                    <a:lumMod val="50000"/>
                  </a:schemeClr>
                </a:solidFill>
              </a:rPr>
              <a:t>. . . . . . . 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6A52B-72F8-2A27-AFAA-BBEF2B8A30AA}"/>
              </a:ext>
            </a:extLst>
          </p:cNvPr>
          <p:cNvSpPr txBox="1"/>
          <p:nvPr/>
        </p:nvSpPr>
        <p:spPr>
          <a:xfrm>
            <a:off x="7662042" y="3090096"/>
            <a:ext cx="3752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У педагога будущего есть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хобби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458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0AEF1B-B418-44D3-6E94-E15A599D7A8C}"/>
              </a:ext>
            </a:extLst>
          </p:cNvPr>
          <p:cNvSpPr/>
          <p:nvPr/>
        </p:nvSpPr>
        <p:spPr>
          <a:xfrm>
            <a:off x="0" y="0"/>
            <a:ext cx="679704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DE4E9-061E-7F5A-B1D6-549BEBF9F9BA}"/>
              </a:ext>
            </a:extLst>
          </p:cNvPr>
          <p:cNvSpPr txBox="1"/>
          <p:nvPr/>
        </p:nvSpPr>
        <p:spPr>
          <a:xfrm>
            <a:off x="1119352" y="2473610"/>
            <a:ext cx="159231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b="1" dirty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35048-C848-9BB8-15EE-6B85658559C7}"/>
              </a:ext>
            </a:extLst>
          </p:cNvPr>
          <p:cNvSpPr txBox="1"/>
          <p:nvPr/>
        </p:nvSpPr>
        <p:spPr>
          <a:xfrm>
            <a:off x="1802525" y="923817"/>
            <a:ext cx="54548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Развивает «гибкие навыки»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E2EE4-D37D-09B0-9ECD-F647078D3364}"/>
              </a:ext>
            </a:extLst>
          </p:cNvPr>
          <p:cNvSpPr txBox="1"/>
          <p:nvPr/>
        </p:nvSpPr>
        <p:spPr>
          <a:xfrm>
            <a:off x="7662042" y="1308538"/>
            <a:ext cx="424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>
                    <a:lumMod val="50000"/>
                  </a:schemeClr>
                </a:solidFill>
              </a:rPr>
              <a:t>. . . . . . . 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83E2F-072A-EE55-0BE6-B95F665FFC26}"/>
              </a:ext>
            </a:extLst>
          </p:cNvPr>
          <p:cNvSpPr txBox="1"/>
          <p:nvPr/>
        </p:nvSpPr>
        <p:spPr>
          <a:xfrm>
            <a:off x="7662042" y="3736427"/>
            <a:ext cx="424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>
                    <a:lumMod val="50000"/>
                  </a:schemeClr>
                </a:solidFill>
              </a:rPr>
              <a:t>. . . . . . . 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6A52B-72F8-2A27-AFAA-BBEF2B8A30AA}"/>
              </a:ext>
            </a:extLst>
          </p:cNvPr>
          <p:cNvSpPr txBox="1"/>
          <p:nvPr/>
        </p:nvSpPr>
        <p:spPr>
          <a:xfrm>
            <a:off x="7662042" y="3090096"/>
            <a:ext cx="3972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Работа в школе — это непрерывное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общение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756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DB0A30F0-CB37-1F3B-6B91-6AF749CE2810}"/>
              </a:ext>
            </a:extLst>
          </p:cNvPr>
          <p:cNvSpPr/>
          <p:nvPr/>
        </p:nvSpPr>
        <p:spPr>
          <a:xfrm>
            <a:off x="4549140" y="502920"/>
            <a:ext cx="3093720" cy="2804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D50F359E-7F3B-20CF-1B1D-EAFE5F467567}"/>
              </a:ext>
            </a:extLst>
          </p:cNvPr>
          <p:cNvSpPr/>
          <p:nvPr/>
        </p:nvSpPr>
        <p:spPr>
          <a:xfrm>
            <a:off x="4693920" y="669667"/>
            <a:ext cx="2804160" cy="2470667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Кроме этого, учитель будущего: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2D50C24-F977-650A-944E-F27489B61EA1}"/>
              </a:ext>
            </a:extLst>
          </p:cNvPr>
          <p:cNvCxnSpPr>
            <a:cxnSpLocks/>
          </p:cNvCxnSpPr>
          <p:nvPr/>
        </p:nvCxnSpPr>
        <p:spPr>
          <a:xfrm>
            <a:off x="1889760" y="4015740"/>
            <a:ext cx="8412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070CD2B-67A0-25E0-B6D6-FEA692FF7DBF}"/>
              </a:ext>
            </a:extLst>
          </p:cNvPr>
          <p:cNvCxnSpPr>
            <a:stCxn id="3" idx="4"/>
          </p:cNvCxnSpPr>
          <p:nvPr/>
        </p:nvCxnSpPr>
        <p:spPr>
          <a:xfrm>
            <a:off x="6096000" y="3307080"/>
            <a:ext cx="0" cy="141732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3CEE8E6-8E83-A458-DB00-A74A9A5D4989}"/>
              </a:ext>
            </a:extLst>
          </p:cNvPr>
          <p:cNvCxnSpPr/>
          <p:nvPr/>
        </p:nvCxnSpPr>
        <p:spPr>
          <a:xfrm>
            <a:off x="1905000" y="4015740"/>
            <a:ext cx="0" cy="70866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9F775F6-138B-7B39-4F2F-E3FFBCF3C991}"/>
              </a:ext>
            </a:extLst>
          </p:cNvPr>
          <p:cNvCxnSpPr/>
          <p:nvPr/>
        </p:nvCxnSpPr>
        <p:spPr>
          <a:xfrm>
            <a:off x="10302240" y="4015740"/>
            <a:ext cx="0" cy="70866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E9A0D9-F14B-C7B1-CD8F-E3A50435D39C}"/>
              </a:ext>
            </a:extLst>
          </p:cNvPr>
          <p:cNvSpPr txBox="1"/>
          <p:nvPr/>
        </p:nvSpPr>
        <p:spPr>
          <a:xfrm>
            <a:off x="838200" y="4724400"/>
            <a:ext cx="2636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Прислушивается к мнению учеников и </a:t>
            </a:r>
            <a:r>
              <a:rPr lang="ru-RU" sz="2400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коллег</a:t>
            </a:r>
            <a:endParaRPr lang="ru-RU" sz="2400" dirty="0">
              <a:solidFill>
                <a:schemeClr val="bg1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417EE-F6B9-E488-7C32-F429ADE8A40D}"/>
              </a:ext>
            </a:extLst>
          </p:cNvPr>
          <p:cNvSpPr txBox="1"/>
          <p:nvPr/>
        </p:nvSpPr>
        <p:spPr>
          <a:xfrm>
            <a:off x="4541520" y="4724400"/>
            <a:ext cx="32613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Не осуждает окружающих за </a:t>
            </a:r>
            <a:r>
              <a:rPr lang="ru-RU" sz="2400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поступки</a:t>
            </a:r>
            <a:endParaRPr lang="ru-RU" sz="2000" dirty="0">
              <a:solidFill>
                <a:schemeClr val="bg1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6BF5D7-E518-DB75-A6A9-55EE175A89F4}"/>
              </a:ext>
            </a:extLst>
          </p:cNvPr>
          <p:cNvSpPr txBox="1"/>
          <p:nvPr/>
        </p:nvSpPr>
        <p:spPr>
          <a:xfrm>
            <a:off x="8778241" y="4748123"/>
            <a:ext cx="30479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Не осуждает учеников за розовые волосы, проколотый нос или </a:t>
            </a:r>
            <a:r>
              <a:rPr lang="ru-RU" sz="2400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татуировку</a:t>
            </a:r>
            <a:endParaRPr lang="ru-RU" sz="2400" dirty="0">
              <a:solidFill>
                <a:schemeClr val="bg1"/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647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0AEF1B-B418-44D3-6E94-E15A599D7A8C}"/>
              </a:ext>
            </a:extLst>
          </p:cNvPr>
          <p:cNvSpPr/>
          <p:nvPr/>
        </p:nvSpPr>
        <p:spPr>
          <a:xfrm>
            <a:off x="0" y="0"/>
            <a:ext cx="679704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DE4E9-061E-7F5A-B1D6-549BEBF9F9BA}"/>
              </a:ext>
            </a:extLst>
          </p:cNvPr>
          <p:cNvSpPr txBox="1"/>
          <p:nvPr/>
        </p:nvSpPr>
        <p:spPr>
          <a:xfrm>
            <a:off x="1119352" y="2473610"/>
            <a:ext cx="159231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b="1" dirty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35048-C848-9BB8-15EE-6B85658559C7}"/>
              </a:ext>
            </a:extLst>
          </p:cNvPr>
          <p:cNvSpPr txBox="1"/>
          <p:nvPr/>
        </p:nvSpPr>
        <p:spPr>
          <a:xfrm>
            <a:off x="2026921" y="1935234"/>
            <a:ext cx="54548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Знает свои права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E2EE4-D37D-09B0-9ECD-F647078D3364}"/>
              </a:ext>
            </a:extLst>
          </p:cNvPr>
          <p:cNvSpPr txBox="1"/>
          <p:nvPr/>
        </p:nvSpPr>
        <p:spPr>
          <a:xfrm>
            <a:off x="7662042" y="1308538"/>
            <a:ext cx="424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>
                    <a:lumMod val="50000"/>
                  </a:schemeClr>
                </a:solidFill>
              </a:rPr>
              <a:t>. . . . . . . 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83E2F-072A-EE55-0BE6-B95F665FFC26}"/>
              </a:ext>
            </a:extLst>
          </p:cNvPr>
          <p:cNvSpPr txBox="1"/>
          <p:nvPr/>
        </p:nvSpPr>
        <p:spPr>
          <a:xfrm>
            <a:off x="7662042" y="3736427"/>
            <a:ext cx="424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>
                    <a:lumMod val="50000"/>
                  </a:schemeClr>
                </a:solidFill>
              </a:rPr>
              <a:t>. . . . . . . 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6A52B-72F8-2A27-AFAA-BBEF2B8A30AA}"/>
              </a:ext>
            </a:extLst>
          </p:cNvPr>
          <p:cNvSpPr txBox="1"/>
          <p:nvPr/>
        </p:nvSpPr>
        <p:spPr>
          <a:xfrm>
            <a:off x="7662042" y="2828835"/>
            <a:ext cx="40422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Учитель будущего внимательно изучает всю документацию, защищает свои права </a:t>
            </a:r>
          </a:p>
        </p:txBody>
      </p:sp>
    </p:spTree>
    <p:extLst>
      <p:ext uri="{BB962C8B-B14F-4D97-AF65-F5344CB8AC3E}">
        <p14:creationId xmlns:p14="http://schemas.microsoft.com/office/powerpoint/2010/main" val="168561611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0AEF1B-B418-44D3-6E94-E15A599D7A8C}"/>
              </a:ext>
            </a:extLst>
          </p:cNvPr>
          <p:cNvSpPr/>
          <p:nvPr/>
        </p:nvSpPr>
        <p:spPr>
          <a:xfrm>
            <a:off x="0" y="0"/>
            <a:ext cx="679704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DE4E9-061E-7F5A-B1D6-549BEBF9F9BA}"/>
              </a:ext>
            </a:extLst>
          </p:cNvPr>
          <p:cNvSpPr txBox="1"/>
          <p:nvPr/>
        </p:nvSpPr>
        <p:spPr>
          <a:xfrm>
            <a:off x="1119352" y="2473610"/>
            <a:ext cx="159231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b="1" dirty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35048-C848-9BB8-15EE-6B85658559C7}"/>
              </a:ext>
            </a:extLst>
          </p:cNvPr>
          <p:cNvSpPr txBox="1"/>
          <p:nvPr/>
        </p:nvSpPr>
        <p:spPr>
          <a:xfrm>
            <a:off x="1915510" y="1970257"/>
            <a:ext cx="54548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Финансово грамотен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E2EE4-D37D-09B0-9ECD-F647078D3364}"/>
              </a:ext>
            </a:extLst>
          </p:cNvPr>
          <p:cNvSpPr txBox="1"/>
          <p:nvPr/>
        </p:nvSpPr>
        <p:spPr>
          <a:xfrm>
            <a:off x="7662042" y="1308538"/>
            <a:ext cx="424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>
                    <a:lumMod val="50000"/>
                  </a:schemeClr>
                </a:solidFill>
              </a:rPr>
              <a:t>. . . . . . . 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83E2F-072A-EE55-0BE6-B95F665FFC26}"/>
              </a:ext>
            </a:extLst>
          </p:cNvPr>
          <p:cNvSpPr txBox="1"/>
          <p:nvPr/>
        </p:nvSpPr>
        <p:spPr>
          <a:xfrm>
            <a:off x="7662042" y="3736427"/>
            <a:ext cx="424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>
                    <a:lumMod val="50000"/>
                  </a:schemeClr>
                </a:solidFill>
              </a:rPr>
              <a:t>. . . . . . . 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6A52B-72F8-2A27-AFAA-BBEF2B8A30AA}"/>
              </a:ext>
            </a:extLst>
          </p:cNvPr>
          <p:cNvSpPr txBox="1"/>
          <p:nvPr/>
        </p:nvSpPr>
        <p:spPr>
          <a:xfrm>
            <a:off x="7662042" y="2828835"/>
            <a:ext cx="37521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Педагог будущего понимает, насколько важна финансовая грамотность.</a:t>
            </a:r>
          </a:p>
        </p:txBody>
      </p:sp>
    </p:spTree>
    <p:extLst>
      <p:ext uri="{BB962C8B-B14F-4D97-AF65-F5344CB8AC3E}">
        <p14:creationId xmlns:p14="http://schemas.microsoft.com/office/powerpoint/2010/main" val="173556087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0AEF1B-B418-44D3-6E94-E15A599D7A8C}"/>
              </a:ext>
            </a:extLst>
          </p:cNvPr>
          <p:cNvSpPr/>
          <p:nvPr/>
        </p:nvSpPr>
        <p:spPr>
          <a:xfrm>
            <a:off x="0" y="0"/>
            <a:ext cx="679704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DE4E9-061E-7F5A-B1D6-549BEBF9F9BA}"/>
              </a:ext>
            </a:extLst>
          </p:cNvPr>
          <p:cNvSpPr txBox="1"/>
          <p:nvPr/>
        </p:nvSpPr>
        <p:spPr>
          <a:xfrm>
            <a:off x="1119352" y="2473610"/>
            <a:ext cx="159231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b="1" dirty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35048-C848-9BB8-15EE-6B85658559C7}"/>
              </a:ext>
            </a:extLst>
          </p:cNvPr>
          <p:cNvSpPr txBox="1"/>
          <p:nvPr/>
        </p:nvSpPr>
        <p:spPr>
          <a:xfrm>
            <a:off x="1802525" y="1935934"/>
            <a:ext cx="54548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Знает, как заработать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E2EE4-D37D-09B0-9ECD-F647078D3364}"/>
              </a:ext>
            </a:extLst>
          </p:cNvPr>
          <p:cNvSpPr txBox="1"/>
          <p:nvPr/>
        </p:nvSpPr>
        <p:spPr>
          <a:xfrm>
            <a:off x="7662042" y="1308538"/>
            <a:ext cx="424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>
                    <a:lumMod val="50000"/>
                  </a:schemeClr>
                </a:solidFill>
              </a:rPr>
              <a:t>. . . . . . . 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83E2F-072A-EE55-0BE6-B95F665FFC26}"/>
              </a:ext>
            </a:extLst>
          </p:cNvPr>
          <p:cNvSpPr txBox="1"/>
          <p:nvPr/>
        </p:nvSpPr>
        <p:spPr>
          <a:xfrm>
            <a:off x="7662042" y="3736427"/>
            <a:ext cx="424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>
                    <a:lumMod val="50000"/>
                  </a:schemeClr>
                </a:solidFill>
              </a:rPr>
              <a:t>. . . . . . . 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6A52B-72F8-2A27-AFAA-BBEF2B8A30AA}"/>
              </a:ext>
            </a:extLst>
          </p:cNvPr>
          <p:cNvSpPr txBox="1"/>
          <p:nvPr/>
        </p:nvSpPr>
        <p:spPr>
          <a:xfrm>
            <a:off x="7662042" y="2674598"/>
            <a:ext cx="37521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Если размер зарплаты оставляет желать лучшего, учитель будущего находит альтернативные виды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заработка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824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251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Bahnschrift SemiLight Condensed</vt:lpstr>
      <vt:lpstr>Calibri</vt:lpstr>
      <vt:lpstr>Calibri Light</vt:lpstr>
      <vt:lpstr>Century Schoolbook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ТАНЯ</cp:lastModifiedBy>
  <cp:revision>4</cp:revision>
  <dcterms:created xsi:type="dcterms:W3CDTF">2023-04-24T15:23:41Z</dcterms:created>
  <dcterms:modified xsi:type="dcterms:W3CDTF">2023-04-27T07:19:53Z</dcterms:modified>
</cp:coreProperties>
</file>